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8" r:id="rId1"/>
  </p:sldMasterIdLst>
  <p:sldIdLst>
    <p:sldId id="256" r:id="rId2"/>
    <p:sldId id="257" r:id="rId3"/>
    <p:sldId id="281" r:id="rId4"/>
    <p:sldId id="258" r:id="rId5"/>
    <p:sldId id="270" r:id="rId6"/>
    <p:sldId id="273" r:id="rId7"/>
    <p:sldId id="263" r:id="rId8"/>
    <p:sldId id="272" r:id="rId9"/>
    <p:sldId id="276" r:id="rId10"/>
    <p:sldId id="282" r:id="rId11"/>
    <p:sldId id="286" r:id="rId12"/>
    <p:sldId id="262" r:id="rId13"/>
    <p:sldId id="269" r:id="rId14"/>
    <p:sldId id="277" r:id="rId15"/>
    <p:sldId id="278" r:id="rId16"/>
    <p:sldId id="288" r:id="rId17"/>
    <p:sldId id="287" r:id="rId18"/>
    <p:sldId id="264" r:id="rId19"/>
    <p:sldId id="271" r:id="rId20"/>
    <p:sldId id="279" r:id="rId21"/>
    <p:sldId id="280" r:id="rId22"/>
    <p:sldId id="265" r:id="rId23"/>
    <p:sldId id="266" r:id="rId24"/>
    <p:sldId id="274" r:id="rId25"/>
    <p:sldId id="259" r:id="rId26"/>
    <p:sldId id="268" r:id="rId27"/>
    <p:sldId id="267" r:id="rId28"/>
    <p:sldId id="285" r:id="rId29"/>
    <p:sldId id="289" r:id="rId30"/>
    <p:sldId id="284"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65"/>
  </p:normalViewPr>
  <p:slideViewPr>
    <p:cSldViewPr snapToGrid="0" snapToObjects="1">
      <p:cViewPr varScale="1">
        <p:scale>
          <a:sx n="60" d="100"/>
          <a:sy n="60" d="100"/>
        </p:scale>
        <p:origin x="1460" y="4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102240" y="2386744"/>
            <a:ext cx="6939520" cy="1645920"/>
          </a:xfrm>
          <a:solidFill>
            <a:srgbClr val="FFFFFF"/>
          </a:solidFill>
          <a:ln w="38100">
            <a:solidFill>
              <a:srgbClr val="404040"/>
            </a:solidFill>
          </a:ln>
        </p:spPr>
        <p:txBody>
          <a:bodyPr lIns="274320" rIns="274320" anchor="ctr" anchorCtr="1">
            <a:normAutofit/>
          </a:bodyPr>
          <a:lstStyle>
            <a:lvl1pPr algn="ctr">
              <a:defRPr sz="3500">
                <a:solidFill>
                  <a:srgbClr val="262626"/>
                </a:solidFill>
              </a:defRPr>
            </a:lvl1pPr>
          </a:lstStyle>
          <a:p>
            <a:r>
              <a:rPr lang="en-GB"/>
              <a:t>Click to edit Master title style</a:t>
            </a:r>
            <a:endParaRPr lang="en-US" dirty="0"/>
          </a:p>
        </p:txBody>
      </p:sp>
      <p:sp>
        <p:nvSpPr>
          <p:cNvPr id="3" name="Subtitle 2"/>
          <p:cNvSpPr>
            <a:spLocks noGrp="1"/>
          </p:cNvSpPr>
          <p:nvPr>
            <p:ph type="subTitle" idx="1"/>
          </p:nvPr>
        </p:nvSpPr>
        <p:spPr>
          <a:xfrm>
            <a:off x="2021396" y="4352544"/>
            <a:ext cx="5101209" cy="1239894"/>
          </a:xfrm>
          <a:noFill/>
        </p:spPr>
        <p:txBody>
          <a:bodyPr>
            <a:normAutofit/>
          </a:bodyPr>
          <a:lstStyle>
            <a:lvl1pPr marL="0" indent="0" algn="ctr">
              <a:buNone/>
              <a:defRPr sz="1900">
                <a:solidFill>
                  <a:schemeClr val="tx1">
                    <a:lumMod val="75000"/>
                    <a:lumOff val="25000"/>
                  </a:schemeClr>
                </a:solidFill>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7" name="Date Placeholder 6"/>
          <p:cNvSpPr>
            <a:spLocks noGrp="1"/>
          </p:cNvSpPr>
          <p:nvPr>
            <p:ph type="dt" sz="half" idx="10"/>
          </p:nvPr>
        </p:nvSpPr>
        <p:spPr/>
        <p:txBody>
          <a:bodyPr/>
          <a:lstStyle/>
          <a:p>
            <a:fld id="{5BCAD085-E8A6-8845-BD4E-CB4CCA059FC4}" type="datetimeFigureOut">
              <a:rPr lang="en-US" smtClean="0"/>
              <a:t>6/10/2025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086994278"/>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6/10/2025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5713063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9834" y="937260"/>
            <a:ext cx="1053966" cy="4983480"/>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606046" y="937260"/>
            <a:ext cx="4716174" cy="4983480"/>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6/10/2025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526139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5BCAD085-E8A6-8845-BD4E-CB4CCA059FC4}" type="datetimeFigureOut">
              <a:rPr lang="en-US" smtClean="0"/>
              <a:t>6/10/2025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29546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106424" y="2386744"/>
            <a:ext cx="6940296" cy="1645920"/>
          </a:xfrm>
          <a:solidFill>
            <a:srgbClr val="FFFFFF"/>
          </a:solidFill>
          <a:ln w="38100">
            <a:solidFill>
              <a:srgbClr val="404040"/>
            </a:solidFill>
          </a:ln>
        </p:spPr>
        <p:txBody>
          <a:bodyPr lIns="274320" rIns="274320" anchor="ctr" anchorCtr="1">
            <a:normAutofit/>
          </a:bodyPr>
          <a:lstStyle>
            <a:lvl1pPr>
              <a:defRPr sz="3500">
                <a:solidFill>
                  <a:srgbClr val="262626"/>
                </a:solidFill>
              </a:defRPr>
            </a:lvl1pPr>
          </a:lstStyle>
          <a:p>
            <a:r>
              <a:rPr lang="en-GB"/>
              <a:t>Click to edit Master title style</a:t>
            </a:r>
            <a:endParaRPr lang="en-US" dirty="0"/>
          </a:p>
        </p:txBody>
      </p:sp>
      <p:sp>
        <p:nvSpPr>
          <p:cNvPr id="3" name="Text Placeholder 2"/>
          <p:cNvSpPr>
            <a:spLocks noGrp="1"/>
          </p:cNvSpPr>
          <p:nvPr>
            <p:ph type="body" idx="1"/>
          </p:nvPr>
        </p:nvSpPr>
        <p:spPr>
          <a:xfrm>
            <a:off x="2021396" y="4352465"/>
            <a:ext cx="5101209" cy="1265082"/>
          </a:xfrm>
        </p:spPr>
        <p:txBody>
          <a:bodyPr anchor="t" anchorCtr="1">
            <a:normAutofit/>
          </a:bodyPr>
          <a:lstStyle>
            <a:lvl1pPr marL="0" indent="0">
              <a:buNone/>
              <a:defRPr sz="1900">
                <a:solidFill>
                  <a:schemeClr val="tx1"/>
                </a:solidFill>
              </a:defRPr>
            </a:lvl1pPr>
            <a:lvl2pPr marL="457200" indent="0">
              <a:buNone/>
              <a:defRPr sz="19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7" name="Date Placeholder 6"/>
          <p:cNvSpPr>
            <a:spLocks noGrp="1"/>
          </p:cNvSpPr>
          <p:nvPr>
            <p:ph type="dt" sz="half" idx="10"/>
          </p:nvPr>
        </p:nvSpPr>
        <p:spPr/>
        <p:txBody>
          <a:bodyPr/>
          <a:lstStyle/>
          <a:p>
            <a:fld id="{5BCAD085-E8A6-8845-BD4E-CB4CCA059FC4}" type="datetimeFigureOut">
              <a:rPr lang="en-US" smtClean="0"/>
              <a:t>6/10/2025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05120954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102239" y="2638044"/>
            <a:ext cx="3288023" cy="310198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753737" y="2638044"/>
            <a:ext cx="3290516" cy="310198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8" name="Date Placeholder 7"/>
          <p:cNvSpPr>
            <a:spLocks noGrp="1"/>
          </p:cNvSpPr>
          <p:nvPr>
            <p:ph type="dt" sz="half" idx="10"/>
          </p:nvPr>
        </p:nvSpPr>
        <p:spPr/>
        <p:txBody>
          <a:bodyPr/>
          <a:lstStyle/>
          <a:p>
            <a:fld id="{5BCAD085-E8A6-8845-BD4E-CB4CCA059FC4}" type="datetimeFigureOut">
              <a:rPr lang="en-US" smtClean="0"/>
              <a:t>6/10/2025</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5492383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02239" y="2313434"/>
            <a:ext cx="3288024"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102239" y="3143250"/>
            <a:ext cx="3288024" cy="25967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Content Placeholder 5"/>
          <p:cNvSpPr>
            <a:spLocks noGrp="1"/>
          </p:cNvSpPr>
          <p:nvPr>
            <p:ph sz="quarter" idx="4"/>
          </p:nvPr>
        </p:nvSpPr>
        <p:spPr>
          <a:xfrm>
            <a:off x="4753737" y="3143250"/>
            <a:ext cx="3290516" cy="2596776"/>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1" name="Text Placeholder 4"/>
          <p:cNvSpPr>
            <a:spLocks noGrp="1"/>
          </p:cNvSpPr>
          <p:nvPr>
            <p:ph type="body" sz="quarter" idx="13"/>
          </p:nvPr>
        </p:nvSpPr>
        <p:spPr>
          <a:xfrm>
            <a:off x="4753737" y="2313434"/>
            <a:ext cx="3290516"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7" name="Date Placeholder 6"/>
          <p:cNvSpPr>
            <a:spLocks noGrp="1"/>
          </p:cNvSpPr>
          <p:nvPr>
            <p:ph type="dt" sz="half" idx="10"/>
          </p:nvPr>
        </p:nvSpPr>
        <p:spPr/>
        <p:txBody>
          <a:bodyPr/>
          <a:lstStyle/>
          <a:p>
            <a:fld id="{5BCAD085-E8A6-8845-BD4E-CB4CCA059FC4}" type="datetimeFigureOut">
              <a:rPr lang="en-US" smtClean="0"/>
              <a:t>6/10/2025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
        <p:nvSpPr>
          <p:cNvPr id="10" name="Title 9"/>
          <p:cNvSpPr>
            <a:spLocks noGrp="1"/>
          </p:cNvSpPr>
          <p:nvPr>
            <p:ph type="title"/>
          </p:nvPr>
        </p:nvSpPr>
        <p:spPr/>
        <p:txBody>
          <a:bodyPr/>
          <a:lstStyle/>
          <a:p>
            <a:r>
              <a:rPr lang="en-GB"/>
              <a:t>Click to edit Master title style</a:t>
            </a:r>
            <a:endParaRPr lang="en-US" dirty="0"/>
          </a:p>
        </p:txBody>
      </p:sp>
    </p:spTree>
    <p:extLst>
      <p:ext uri="{BB962C8B-B14F-4D97-AF65-F5344CB8AC3E}">
        <p14:creationId xmlns:p14="http://schemas.microsoft.com/office/powerpoint/2010/main" val="3199192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BCAD085-E8A6-8845-BD4E-CB4CCA059FC4}" type="datetimeFigureOut">
              <a:rPr lang="en-US" smtClean="0"/>
              <a:t>6/10/2025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434037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6/10/2025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5187893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457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640703" y="2243829"/>
            <a:ext cx="3290594" cy="1141497"/>
          </a:xfrm>
          <a:solidFill>
            <a:srgbClr val="FFFFFF"/>
          </a:solidFill>
          <a:ln>
            <a:solidFill>
              <a:srgbClr val="404040"/>
            </a:solidFill>
          </a:ln>
        </p:spPr>
        <p:txBody>
          <a:bodyPr anchor="ctr" anchorCtr="1">
            <a:normAutofit/>
          </a:bodyPr>
          <a:lstStyle>
            <a:lvl1pPr>
              <a:defRPr sz="2100">
                <a:solidFill>
                  <a:srgbClr val="262626"/>
                </a:solidFill>
              </a:defRPr>
            </a:lvl1pPr>
          </a:lstStyle>
          <a:p>
            <a:r>
              <a:rPr lang="en-GB"/>
              <a:t>Click to edit Master title style</a:t>
            </a:r>
            <a:endParaRPr lang="en-US" dirty="0"/>
          </a:p>
        </p:txBody>
      </p:sp>
      <p:sp>
        <p:nvSpPr>
          <p:cNvPr id="3" name="Content Placeholder 2"/>
          <p:cNvSpPr>
            <a:spLocks noGrp="1"/>
          </p:cNvSpPr>
          <p:nvPr>
            <p:ph idx="1"/>
          </p:nvPr>
        </p:nvSpPr>
        <p:spPr>
          <a:xfrm>
            <a:off x="5052060" y="804672"/>
            <a:ext cx="361188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62965" y="3549918"/>
            <a:ext cx="284607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9" name="Date Placeholder 8"/>
          <p:cNvSpPr>
            <a:spLocks noGrp="1"/>
          </p:cNvSpPr>
          <p:nvPr>
            <p:ph type="dt" sz="half" idx="10"/>
          </p:nvPr>
        </p:nvSpPr>
        <p:spPr/>
        <p:txBody>
          <a:bodyPr/>
          <a:lstStyle/>
          <a:p>
            <a:fld id="{5BCAD085-E8A6-8845-BD4E-CB4CCA059FC4}" type="datetimeFigureOut">
              <a:rPr lang="en-US" smtClean="0"/>
              <a:t>6/10/2025</a:t>
            </a:fld>
            <a:endParaRPr lang="en-US"/>
          </a:p>
        </p:txBody>
      </p:sp>
      <p:sp>
        <p:nvSpPr>
          <p:cNvPr id="10" name="Footer Placeholder 9"/>
          <p:cNvSpPr>
            <a:spLocks noGrp="1"/>
          </p:cNvSpPr>
          <p:nvPr>
            <p:ph type="ftr" sz="quarter" idx="11"/>
          </p:nvPr>
        </p:nvSpPr>
        <p:spPr>
          <a:xfrm>
            <a:off x="640703" y="6236208"/>
            <a:ext cx="3806398" cy="320040"/>
          </a:xfrm>
        </p:spPr>
        <p:txBody>
          <a:bodyPr>
            <a:normAutofit/>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01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1" y="0"/>
            <a:ext cx="4571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640080" y="2243828"/>
            <a:ext cx="3291840" cy="1143000"/>
          </a:xfrm>
          <a:solidFill>
            <a:srgbClr val="FFFFFF"/>
          </a:solidFill>
          <a:ln>
            <a:solidFill>
              <a:srgbClr val="262626"/>
            </a:solidFill>
          </a:ln>
        </p:spPr>
        <p:txBody>
          <a:bodyPr anchor="ctr" anchorCtr="1">
            <a:noAutofit/>
          </a:bodyPr>
          <a:lstStyle>
            <a:lvl1pPr>
              <a:defRPr sz="2100">
                <a:solidFill>
                  <a:srgbClr val="262626"/>
                </a:solidFill>
              </a:defRPr>
            </a:lvl1pPr>
          </a:lstStyle>
          <a:p>
            <a:r>
              <a:rPr lang="en-GB"/>
              <a:t>Click to edit Master title style</a:t>
            </a:r>
            <a:endParaRPr lang="en-US" dirty="0"/>
          </a:p>
        </p:txBody>
      </p:sp>
      <p:sp>
        <p:nvSpPr>
          <p:cNvPr id="3" name="Picture Placeholder 2"/>
          <p:cNvSpPr>
            <a:spLocks noGrp="1" noChangeAspect="1"/>
          </p:cNvSpPr>
          <p:nvPr>
            <p:ph type="pic" idx="1"/>
          </p:nvPr>
        </p:nvSpPr>
        <p:spPr>
          <a:xfrm>
            <a:off x="4572000" y="-42172"/>
            <a:ext cx="4576573"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62965" y="3549919"/>
            <a:ext cx="284607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5BCAD085-E8A6-8845-BD4E-CB4CCA059FC4}" type="datetimeFigureOut">
              <a:rPr lang="en-US" smtClean="0"/>
              <a:t>6/10/2025</a:t>
            </a:fld>
            <a:endParaRPr lang="en-US"/>
          </a:p>
        </p:txBody>
      </p:sp>
      <p:sp>
        <p:nvSpPr>
          <p:cNvPr id="9" name="Footer Placeholder 8"/>
          <p:cNvSpPr>
            <a:spLocks noGrp="1"/>
          </p:cNvSpPr>
          <p:nvPr>
            <p:ph type="ftr" sz="quarter" idx="11"/>
          </p:nvPr>
        </p:nvSpPr>
        <p:spPr>
          <a:xfrm>
            <a:off x="640080" y="6236208"/>
            <a:ext cx="3803904" cy="320040"/>
          </a:xfrm>
        </p:spPr>
        <p:txBody>
          <a:bodyPr>
            <a:normAutofit/>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16999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1606045" y="964692"/>
            <a:ext cx="5937755"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1606045" y="2638045"/>
            <a:ext cx="5937755" cy="310198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5978943" y="6238816"/>
            <a:ext cx="2065310" cy="323968"/>
          </a:xfrm>
          <a:prstGeom prst="rect">
            <a:avLst/>
          </a:prstGeom>
        </p:spPr>
        <p:txBody>
          <a:bodyPr vert="horz" lIns="91440" tIns="45720" rIns="91440" bIns="45720" rtlCol="0" anchor="ctr"/>
          <a:lstStyle>
            <a:lvl1pPr algn="r">
              <a:defRPr sz="1000">
                <a:solidFill>
                  <a:schemeClr val="tx1">
                    <a:alpha val="70000"/>
                  </a:schemeClr>
                </a:solidFill>
              </a:defRPr>
            </a:lvl1pPr>
          </a:lstStyle>
          <a:p>
            <a:fld id="{5BCAD085-E8A6-8845-BD4E-CB4CCA059FC4}" type="datetimeFigureOut">
              <a:rPr lang="en-US" smtClean="0"/>
              <a:t>6/10/2025</a:t>
            </a:fld>
            <a:endParaRPr lang="en-US"/>
          </a:p>
        </p:txBody>
      </p:sp>
      <p:sp>
        <p:nvSpPr>
          <p:cNvPr id="5" name="Footer Placeholder 4"/>
          <p:cNvSpPr>
            <a:spLocks noGrp="1"/>
          </p:cNvSpPr>
          <p:nvPr>
            <p:ph type="ftr" sz="quarter" idx="3"/>
          </p:nvPr>
        </p:nvSpPr>
        <p:spPr>
          <a:xfrm>
            <a:off x="1102239" y="6236208"/>
            <a:ext cx="4556664" cy="320040"/>
          </a:xfrm>
          <a:prstGeom prst="rect">
            <a:avLst/>
          </a:prstGeom>
        </p:spPr>
        <p:txBody>
          <a:bodyPr vert="horz" lIns="91440" tIns="45720" rIns="91440" bIns="45720" rtlCol="0" anchor="ctr"/>
          <a:lstStyle>
            <a:lvl1pPr algn="l">
              <a:defRPr sz="100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8240112" y="6217920"/>
            <a:ext cx="365760" cy="365760"/>
          </a:xfrm>
          <a:prstGeom prst="ellipse">
            <a:avLst/>
          </a:prstGeom>
          <a:solidFill>
            <a:srgbClr val="1D1D1D">
              <a:alpha val="69804"/>
            </a:srgbClr>
          </a:solidFill>
        </p:spPr>
        <p:txBody>
          <a:bodyPr vert="horz" lIns="18288" tIns="45720" rIns="18288" bIns="45720" rtlCol="0" anchor="ctr">
            <a:noAutofit/>
          </a:bodyPr>
          <a:lstStyle>
            <a:lvl1pPr algn="ctr">
              <a:defRPr sz="1100" spc="0" baseline="0">
                <a:solidFill>
                  <a:srgbClr val="FFFFFF"/>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146294862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lnSpc>
          <a:spcPct val="90000"/>
        </a:lnSpc>
        <a:spcBef>
          <a:spcPct val="0"/>
        </a:spcBef>
        <a:buNone/>
        <a:defRPr sz="26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10.jpg"/><Relationship Id="rId2" Type="http://schemas.openxmlformats.org/officeDocument/2006/relationships/image" Target="../media/image5.jpg"/><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2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2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57214" y="1362269"/>
            <a:ext cx="7451766" cy="2799184"/>
          </a:xfrm>
        </p:spPr>
        <p:txBody>
          <a:bodyPr>
            <a:normAutofit fontScale="90000"/>
          </a:bodyPr>
          <a:lstStyle/>
          <a:p>
            <a:pPr algn="ctr"/>
            <a:r>
              <a:rPr lang="en-US" dirty="0"/>
              <a:t>The new virtual courses</a:t>
            </a:r>
            <a:br>
              <a:rPr lang="en-US" dirty="0"/>
            </a:br>
            <a:br>
              <a:rPr lang="en-US" dirty="0"/>
            </a:br>
            <a:r>
              <a:rPr lang="en-US" sz="2900" dirty="0"/>
              <a:t>The evaluation of the piloting phase of</a:t>
            </a:r>
            <a:br>
              <a:rPr lang="en-US" sz="2900" dirty="0"/>
            </a:br>
            <a:r>
              <a:rPr lang="en-US" sz="2900" dirty="0"/>
              <a:t>the new virtual courses</a:t>
            </a:r>
            <a:br>
              <a:rPr lang="en-US" sz="2900" dirty="0"/>
            </a:br>
            <a:r>
              <a:rPr lang="en-US" sz="2900" dirty="0"/>
              <a:t>Tirana, JUNE 4-5, 2025</a:t>
            </a:r>
            <a:endParaRPr sz="2900" dirty="0"/>
          </a:p>
        </p:txBody>
      </p:sp>
      <p:sp>
        <p:nvSpPr>
          <p:cNvPr id="3" name="Subtitle 2"/>
          <p:cNvSpPr>
            <a:spLocks noGrp="1"/>
          </p:cNvSpPr>
          <p:nvPr>
            <p:ph type="subTitle" idx="1"/>
          </p:nvPr>
        </p:nvSpPr>
        <p:spPr/>
        <p:txBody>
          <a:bodyPr>
            <a:noAutofit/>
          </a:bodyPr>
          <a:lstStyle/>
          <a:p>
            <a:r>
              <a:rPr sz="2400" dirty="0">
                <a:latin typeface="Arial" panose="020B0604020202020204" pitchFamily="34" charset="0"/>
                <a:cs typeface="Arial" panose="020B0604020202020204" pitchFamily="34" charset="0"/>
              </a:rPr>
              <a:t>April–June 2025</a:t>
            </a:r>
          </a:p>
          <a:p>
            <a:r>
              <a:rPr sz="2400" dirty="0">
                <a:latin typeface="Arial" panose="020B0604020202020204" pitchFamily="34" charset="0"/>
                <a:cs typeface="Arial" panose="020B0604020202020204" pitchFamily="34" charset="0"/>
              </a:rPr>
              <a:t>University of Medical Sciences, Kragujevac &amp; Partner Universities</a:t>
            </a:r>
          </a:p>
        </p:txBody>
      </p:sp>
      <p:pic>
        <p:nvPicPr>
          <p:cNvPr id="4" name="Picture 3">
            <a:extLst>
              <a:ext uri="{FF2B5EF4-FFF2-40B4-BE49-F238E27FC236}">
                <a16:creationId xmlns:a16="http://schemas.microsoft.com/office/drawing/2014/main" id="{62378736-A03C-D6FD-F05A-3C55F39339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47337" y="208582"/>
            <a:ext cx="1197721" cy="962596"/>
          </a:xfrm>
          <a:prstGeom prst="rect">
            <a:avLst/>
          </a:prstGeom>
        </p:spPr>
      </p:pic>
      <p:pic>
        <p:nvPicPr>
          <p:cNvPr id="5" name="Picture 4">
            <a:extLst>
              <a:ext uri="{FF2B5EF4-FFF2-40B4-BE49-F238E27FC236}">
                <a16:creationId xmlns:a16="http://schemas.microsoft.com/office/drawing/2014/main" id="{6FCA9A16-37FF-577E-2E89-658C3B8DC37D}"/>
              </a:ext>
            </a:extLst>
          </p:cNvPr>
          <p:cNvPicPr/>
          <p:nvPr/>
        </p:nvPicPr>
        <p:blipFill>
          <a:blip r:embed="rId3"/>
          <a:stretch>
            <a:fillRect/>
          </a:stretch>
        </p:blipFill>
        <p:spPr>
          <a:xfrm>
            <a:off x="4191043" y="346027"/>
            <a:ext cx="2828925" cy="68770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F8D05-F3BA-5263-3EC6-194D6E9B9D35}"/>
              </a:ext>
            </a:extLst>
          </p:cNvPr>
          <p:cNvSpPr>
            <a:spLocks noGrp="1"/>
          </p:cNvSpPr>
          <p:nvPr>
            <p:ph type="ctrTitle"/>
          </p:nvPr>
        </p:nvSpPr>
        <p:spPr/>
        <p:txBody>
          <a:bodyPr/>
          <a:lstStyle/>
          <a:p>
            <a:r>
              <a:rPr lang="en-GB" sz="3600" b="1" dirty="0">
                <a:latin typeface="Arial" panose="020B0604020202020204" pitchFamily="34" charset="0"/>
                <a:cs typeface="Arial" panose="020B0604020202020204" pitchFamily="34" charset="0"/>
              </a:rPr>
              <a:t>Personalized Medicine</a:t>
            </a:r>
            <a:endParaRPr lang="en-RS" dirty="0"/>
          </a:p>
        </p:txBody>
      </p:sp>
    </p:spTree>
    <p:extLst>
      <p:ext uri="{BB962C8B-B14F-4D97-AF65-F5344CB8AC3E}">
        <p14:creationId xmlns:p14="http://schemas.microsoft.com/office/powerpoint/2010/main" val="3770485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General Course Timeline</a:t>
            </a:r>
          </a:p>
        </p:txBody>
      </p:sp>
      <p:sp>
        <p:nvSpPr>
          <p:cNvPr id="3" name="Content Placeholder 2"/>
          <p:cNvSpPr>
            <a:spLocks noGrp="1"/>
          </p:cNvSpPr>
          <p:nvPr>
            <p:ph idx="1"/>
          </p:nvPr>
        </p:nvSpPr>
        <p:spPr>
          <a:xfrm>
            <a:off x="1017814" y="2587831"/>
            <a:ext cx="7108371" cy="2581328"/>
          </a:xfrm>
        </p:spPr>
        <p:txBody>
          <a:bodyPr>
            <a:normAutofit fontScale="85000" lnSpcReduction="20000"/>
          </a:bodyPr>
          <a:lstStyle/>
          <a:p>
            <a:r>
              <a:rPr sz="2200" dirty="0">
                <a:latin typeface="Arial" panose="020B0604020202020204" pitchFamily="34" charset="0"/>
                <a:cs typeface="Arial" panose="020B0604020202020204" pitchFamily="34" charset="0"/>
              </a:rPr>
              <a:t>Key Dates</a:t>
            </a:r>
            <a:r>
              <a:rPr lang="en-US" sz="2200" dirty="0">
                <a:latin typeface="Arial" panose="020B0604020202020204" pitchFamily="34" charset="0"/>
                <a:cs typeface="Arial" panose="020B0604020202020204" pitchFamily="34" charset="0"/>
              </a:rPr>
              <a:t> (every Wednesday)</a:t>
            </a:r>
            <a:r>
              <a:rPr sz="2200" dirty="0">
                <a:latin typeface="Arial" panose="020B0604020202020204" pitchFamily="34" charset="0"/>
                <a:cs typeface="Arial" panose="020B0604020202020204" pitchFamily="34" charset="0"/>
              </a:rPr>
              <a:t>:</a:t>
            </a:r>
          </a:p>
          <a:p>
            <a:r>
              <a:rPr sz="2200" dirty="0">
                <a:latin typeface="Arial" panose="020B0604020202020204" pitchFamily="34" charset="0"/>
                <a:cs typeface="Arial" panose="020B0604020202020204" pitchFamily="34" charset="0"/>
              </a:rPr>
              <a:t>- 0</a:t>
            </a:r>
            <a:r>
              <a:rPr lang="en-US" sz="2200" dirty="0">
                <a:latin typeface="Arial" panose="020B0604020202020204" pitchFamily="34" charset="0"/>
                <a:cs typeface="Arial" panose="020B0604020202020204" pitchFamily="34" charset="0"/>
              </a:rPr>
              <a:t>9</a:t>
            </a:r>
            <a:r>
              <a:rPr sz="2200" dirty="0">
                <a:latin typeface="Arial" panose="020B0604020202020204" pitchFamily="34" charset="0"/>
                <a:cs typeface="Arial" panose="020B0604020202020204" pitchFamily="34" charset="0"/>
              </a:rPr>
              <a:t>.04.2025: </a:t>
            </a:r>
            <a:r>
              <a:rPr lang="en-GB" sz="2200" dirty="0">
                <a:latin typeface="Arial" panose="020B0604020202020204" pitchFamily="34" charset="0"/>
                <a:cs typeface="Arial" panose="020B0604020202020204" pitchFamily="34" charset="0"/>
              </a:rPr>
              <a:t>Introduction To Personalised Medicine</a:t>
            </a:r>
            <a:endParaRPr sz="2200" dirty="0">
              <a:latin typeface="Arial" panose="020B0604020202020204" pitchFamily="34" charset="0"/>
              <a:cs typeface="Arial" panose="020B0604020202020204" pitchFamily="34" charset="0"/>
            </a:endParaRPr>
          </a:p>
          <a:p>
            <a:r>
              <a:rPr sz="2200" dirty="0">
                <a:latin typeface="Arial" panose="020B0604020202020204" pitchFamily="34" charset="0"/>
                <a:cs typeface="Arial" panose="020B0604020202020204" pitchFamily="34" charset="0"/>
              </a:rPr>
              <a:t>- 0</a:t>
            </a:r>
            <a:r>
              <a:rPr lang="en-US" sz="2200" dirty="0">
                <a:latin typeface="Arial" panose="020B0604020202020204" pitchFamily="34" charset="0"/>
                <a:cs typeface="Arial" panose="020B0604020202020204" pitchFamily="34" charset="0"/>
              </a:rPr>
              <a:t>9</a:t>
            </a:r>
            <a:r>
              <a:rPr sz="2200" dirty="0">
                <a:latin typeface="Arial" panose="020B0604020202020204" pitchFamily="34" charset="0"/>
                <a:cs typeface="Arial" panose="020B0604020202020204" pitchFamily="34" charset="0"/>
              </a:rPr>
              <a:t>.05.2025: </a:t>
            </a:r>
            <a:r>
              <a:rPr lang="en-GB" sz="2200" dirty="0">
                <a:latin typeface="Arial" panose="020B0604020202020204" pitchFamily="34" charset="0"/>
                <a:cs typeface="Arial" panose="020B0604020202020204" pitchFamily="34" charset="0"/>
              </a:rPr>
              <a:t>Personalized Medicine for Patients with Chronic Pain and Chronic Inflammation</a:t>
            </a:r>
            <a:endParaRPr sz="2200" dirty="0">
              <a:latin typeface="Arial" panose="020B0604020202020204" pitchFamily="34" charset="0"/>
              <a:cs typeface="Arial" panose="020B0604020202020204" pitchFamily="34" charset="0"/>
            </a:endParaRPr>
          </a:p>
          <a:p>
            <a:r>
              <a:rPr sz="2200" dirty="0">
                <a:latin typeface="Arial" panose="020B0604020202020204" pitchFamily="34" charset="0"/>
                <a:cs typeface="Arial" panose="020B0604020202020204" pitchFamily="34" charset="0"/>
              </a:rPr>
              <a:t>- 0</a:t>
            </a:r>
            <a:r>
              <a:rPr lang="en-US" sz="2200" dirty="0">
                <a:latin typeface="Arial" panose="020B0604020202020204" pitchFamily="34" charset="0"/>
                <a:cs typeface="Arial" panose="020B0604020202020204" pitchFamily="34" charset="0"/>
              </a:rPr>
              <a:t>9</a:t>
            </a:r>
            <a:r>
              <a:rPr sz="2200" dirty="0">
                <a:latin typeface="Arial" panose="020B0604020202020204" pitchFamily="34" charset="0"/>
                <a:cs typeface="Arial" panose="020B0604020202020204" pitchFamily="34" charset="0"/>
              </a:rPr>
              <a:t>.05.2025: </a:t>
            </a:r>
            <a:r>
              <a:rPr lang="en-GB" sz="2200" dirty="0">
                <a:latin typeface="Arial" panose="020B0604020202020204" pitchFamily="34" charset="0"/>
                <a:cs typeface="Arial" panose="020B0604020202020204" pitchFamily="34" charset="0"/>
              </a:rPr>
              <a:t>Personalized Medicine for Pulmonary Rehabilitation in Patients With Obstructive and Restrictive Pulmonary Diseases</a:t>
            </a:r>
            <a:endParaRPr sz="2200" dirty="0">
              <a:latin typeface="Arial" panose="020B0604020202020204" pitchFamily="34" charset="0"/>
              <a:cs typeface="Arial" panose="020B0604020202020204" pitchFamily="34" charset="0"/>
            </a:endParaRPr>
          </a:p>
          <a:p>
            <a:r>
              <a:rPr sz="2200" dirty="0">
                <a:latin typeface="Arial" panose="020B0604020202020204" pitchFamily="34" charset="0"/>
                <a:cs typeface="Arial" panose="020B0604020202020204" pitchFamily="34" charset="0"/>
              </a:rPr>
              <a:t>- Additional lectures held weekly through </a:t>
            </a:r>
            <a:r>
              <a:rPr lang="en-US" sz="2200" dirty="0">
                <a:latin typeface="Arial" panose="020B0604020202020204" pitchFamily="34" charset="0"/>
                <a:cs typeface="Arial" panose="020B0604020202020204" pitchFamily="34" charset="0"/>
              </a:rPr>
              <a:t>May and June</a:t>
            </a:r>
            <a:r>
              <a:rPr sz="2200" dirty="0">
                <a:latin typeface="Arial" panose="020B0604020202020204" pitchFamily="34" charset="0"/>
                <a:cs typeface="Arial" panose="020B0604020202020204" pitchFamily="34" charset="0"/>
              </a:rPr>
              <a:t> 2025</a:t>
            </a:r>
          </a:p>
        </p:txBody>
      </p:sp>
      <p:sp>
        <p:nvSpPr>
          <p:cNvPr id="5" name="TextBox 4">
            <a:extLst>
              <a:ext uri="{FF2B5EF4-FFF2-40B4-BE49-F238E27FC236}">
                <a16:creationId xmlns:a16="http://schemas.microsoft.com/office/drawing/2014/main" id="{6A76F2F3-D551-C67E-3D90-72CA17016FEE}"/>
              </a:ext>
            </a:extLst>
          </p:cNvPr>
          <p:cNvSpPr txBox="1"/>
          <p:nvPr/>
        </p:nvSpPr>
        <p:spPr>
          <a:xfrm>
            <a:off x="844419" y="5234246"/>
            <a:ext cx="7455159" cy="646331"/>
          </a:xfrm>
          <a:prstGeom prst="rect">
            <a:avLst/>
          </a:prstGeom>
          <a:noFill/>
        </p:spPr>
        <p:txBody>
          <a:bodyPr wrap="square">
            <a:spAutoFit/>
          </a:bodyPr>
          <a:lstStyle/>
          <a:p>
            <a:r>
              <a:rPr lang="fr-FR" sz="1800" kern="0" spc="-1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Dates: 09.04.2025; </a:t>
            </a:r>
            <a:r>
              <a:rPr lang="fr-FR" sz="1800" kern="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07.05.2025.; 14.05.2025.; 28.05.2025.; 03.06.2025.</a:t>
            </a:r>
          </a:p>
          <a:p>
            <a:r>
              <a:rPr lang="fr-FR" kern="0" dirty="0">
                <a:solidFill>
                  <a:srgbClr val="000000"/>
                </a:solidFill>
                <a:latin typeface="Arial" panose="020B0604020202020204" pitchFamily="34" charset="0"/>
                <a:cs typeface="Arial" panose="020B0604020202020204" pitchFamily="34" charset="0"/>
              </a:rPr>
              <a:t>Time: 13pm; 13.50pm; 14.40pm</a:t>
            </a:r>
            <a:r>
              <a:rPr lang="en-RS" dirty="0">
                <a:effectLst/>
                <a:latin typeface="Arial" panose="020B0604020202020204" pitchFamily="34" charset="0"/>
                <a:cs typeface="Arial" panose="020B0604020202020204" pitchFamily="34" charset="0"/>
              </a:rPr>
              <a:t> </a:t>
            </a:r>
            <a:endParaRPr lang="en-R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96935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Summary: Personalized Medicine Lectures</a:t>
            </a:r>
          </a:p>
        </p:txBody>
      </p:sp>
      <p:sp>
        <p:nvSpPr>
          <p:cNvPr id="3" name="Content Placeholder 2"/>
          <p:cNvSpPr>
            <a:spLocks noGrp="1"/>
          </p:cNvSpPr>
          <p:nvPr>
            <p:ph idx="1"/>
          </p:nvPr>
        </p:nvSpPr>
        <p:spPr>
          <a:xfrm>
            <a:off x="903963" y="2661796"/>
            <a:ext cx="7336074" cy="3101983"/>
          </a:xfrm>
        </p:spPr>
        <p:txBody>
          <a:bodyPr>
            <a:normAutofit/>
          </a:bodyPr>
          <a:lstStyle/>
          <a:p>
            <a:r>
              <a:rPr sz="2200" dirty="0">
                <a:latin typeface="Arial" panose="020B0604020202020204" pitchFamily="34" charset="0"/>
                <a:cs typeface="Arial" panose="020B0604020202020204" pitchFamily="34" charset="0"/>
              </a:rPr>
              <a:t>- Topics: Biomarkers, Ethics, Communication, Evidence-based PM</a:t>
            </a:r>
          </a:p>
          <a:p>
            <a:r>
              <a:rPr sz="2200" dirty="0">
                <a:latin typeface="Arial" panose="020B0604020202020204" pitchFamily="34" charset="0"/>
                <a:cs typeface="Arial" panose="020B0604020202020204" pitchFamily="34" charset="0"/>
              </a:rPr>
              <a:t>- Covered: Data-driven diagnostics, Personalized therapy planning</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900DF-F9C3-26DC-2C4F-391236C04C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C7C97C-A76B-1706-A25B-21530CADCEF5}"/>
              </a:ext>
            </a:extLst>
          </p:cNvPr>
          <p:cNvSpPr>
            <a:spLocks noGrp="1"/>
          </p:cNvSpPr>
          <p:nvPr>
            <p:ph type="title"/>
          </p:nvPr>
        </p:nvSpPr>
        <p:spPr/>
        <p:txBody>
          <a:bodyPr/>
          <a:lstStyle/>
          <a:p>
            <a:r>
              <a:t>Summary: Personalized Medicine Lectures</a:t>
            </a:r>
          </a:p>
        </p:txBody>
      </p:sp>
      <p:sp>
        <p:nvSpPr>
          <p:cNvPr id="3" name="Content Placeholder 2">
            <a:extLst>
              <a:ext uri="{FF2B5EF4-FFF2-40B4-BE49-F238E27FC236}">
                <a16:creationId xmlns:a16="http://schemas.microsoft.com/office/drawing/2014/main" id="{4626CA57-FF8F-C05D-228A-3BA548439390}"/>
              </a:ext>
            </a:extLst>
          </p:cNvPr>
          <p:cNvSpPr>
            <a:spLocks noGrp="1"/>
          </p:cNvSpPr>
          <p:nvPr>
            <p:ph idx="1"/>
          </p:nvPr>
        </p:nvSpPr>
        <p:spPr>
          <a:xfrm>
            <a:off x="592776" y="2385950"/>
            <a:ext cx="8194963" cy="4133603"/>
          </a:xfrm>
        </p:spPr>
        <p:txBody>
          <a:bodyPr>
            <a:normAutofit/>
          </a:bodyPr>
          <a:lstStyle/>
          <a:p>
            <a:pPr>
              <a:buNone/>
            </a:pPr>
            <a:r>
              <a:rPr lang="en-US" dirty="0">
                <a:latin typeface="Arial" panose="020B0604020202020204" pitchFamily="34" charset="0"/>
                <a:cs typeface="Arial" panose="020B0604020202020204" pitchFamily="34" charset="0"/>
              </a:rPr>
              <a:t>The Personalized Medicine lectures explored how emerging biomedical knowledge and technology are transforming healthcare. The lectures emphasized:</a:t>
            </a:r>
          </a:p>
          <a:p>
            <a:pPr>
              <a:buFont typeface="Arial" panose="020B0604020202020204" pitchFamily="34" charset="0"/>
              <a:buChar char="•"/>
            </a:pPr>
            <a:r>
              <a:rPr lang="en-US" b="1" dirty="0">
                <a:latin typeface="Arial" panose="020B0604020202020204" pitchFamily="34" charset="0"/>
                <a:cs typeface="Arial" panose="020B0604020202020204" pitchFamily="34" charset="0"/>
              </a:rPr>
              <a:t>Integration of health data and biomarkers</a:t>
            </a:r>
            <a:r>
              <a:rPr lang="en-US" dirty="0">
                <a:latin typeface="Arial" panose="020B0604020202020204" pitchFamily="34" charset="0"/>
                <a:cs typeface="Arial" panose="020B0604020202020204" pitchFamily="34" charset="0"/>
              </a:rPr>
              <a:t> for patient-specific diagnosis and treatment.</a:t>
            </a:r>
          </a:p>
          <a:p>
            <a:pPr>
              <a:buFont typeface="Arial" panose="020B0604020202020204" pitchFamily="34" charset="0"/>
              <a:buChar char="•"/>
            </a:pPr>
            <a:r>
              <a:rPr lang="en-US" b="1" dirty="0">
                <a:latin typeface="Arial" panose="020B0604020202020204" pitchFamily="34" charset="0"/>
                <a:cs typeface="Arial" panose="020B0604020202020204" pitchFamily="34" charset="0"/>
              </a:rPr>
              <a:t>Genetic and ethical considerations</a:t>
            </a:r>
            <a:r>
              <a:rPr lang="en-US" dirty="0">
                <a:latin typeface="Arial" panose="020B0604020202020204" pitchFamily="34" charset="0"/>
                <a:cs typeface="Arial" panose="020B0604020202020204" pitchFamily="34" charset="0"/>
              </a:rPr>
              <a:t>, including communication with patients and social implications.</a:t>
            </a:r>
          </a:p>
          <a:p>
            <a:pPr>
              <a:buFont typeface="Arial" panose="020B0604020202020204" pitchFamily="34" charset="0"/>
              <a:buChar char="•"/>
            </a:pPr>
            <a:r>
              <a:rPr lang="en-US" b="1" dirty="0">
                <a:latin typeface="Arial" panose="020B0604020202020204" pitchFamily="34" charset="0"/>
                <a:cs typeface="Arial" panose="020B0604020202020204" pitchFamily="34" charset="0"/>
              </a:rPr>
              <a:t>Multidisciplinary approaches</a:t>
            </a:r>
            <a:r>
              <a:rPr lang="en-US" dirty="0">
                <a:latin typeface="Arial" panose="020B0604020202020204" pitchFamily="34" charset="0"/>
                <a:cs typeface="Arial" panose="020B0604020202020204" pitchFamily="34" charset="0"/>
              </a:rPr>
              <a:t> in tailoring care, with examples in clinical efficacy and public health.</a:t>
            </a:r>
          </a:p>
          <a:p>
            <a:pPr>
              <a:buFont typeface="Arial" panose="020B0604020202020204" pitchFamily="34" charset="0"/>
              <a:buChar char="•"/>
            </a:pPr>
            <a:r>
              <a:rPr lang="en-US" b="1" dirty="0">
                <a:latin typeface="Arial" panose="020B0604020202020204" pitchFamily="34" charset="0"/>
                <a:cs typeface="Arial" panose="020B0604020202020204" pitchFamily="34" charset="0"/>
              </a:rPr>
              <a:t>Lecturers from multiple universities</a:t>
            </a:r>
            <a:r>
              <a:rPr lang="en-US" dirty="0">
                <a:latin typeface="Arial" panose="020B0604020202020204" pitchFamily="34" charset="0"/>
                <a:cs typeface="Arial" panose="020B0604020202020204" pitchFamily="34" charset="0"/>
              </a:rPr>
              <a:t> brought regional perspectives and advanced research examples, providing a well-rounded, cross-border understanding of precision medicine.</a:t>
            </a:r>
          </a:p>
        </p:txBody>
      </p:sp>
    </p:spTree>
    <p:extLst>
      <p:ext uri="{BB962C8B-B14F-4D97-AF65-F5344CB8AC3E}">
        <p14:creationId xmlns:p14="http://schemas.microsoft.com/office/powerpoint/2010/main" val="1822257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86602-6C0E-B043-18C8-D4D4B1757EAC}"/>
              </a:ext>
            </a:extLst>
          </p:cNvPr>
          <p:cNvSpPr>
            <a:spLocks noGrp="1"/>
          </p:cNvSpPr>
          <p:nvPr>
            <p:ph type="title"/>
          </p:nvPr>
        </p:nvSpPr>
        <p:spPr>
          <a:xfrm>
            <a:off x="1603122" y="309784"/>
            <a:ext cx="5937755" cy="1188720"/>
          </a:xfrm>
        </p:spPr>
        <p:txBody>
          <a:bodyPr/>
          <a:lstStyle/>
          <a:p>
            <a:r>
              <a:rPr lang="en-GB" dirty="0">
                <a:latin typeface="Arial" panose="020B0604020202020204" pitchFamily="34" charset="0"/>
                <a:cs typeface="Arial" panose="020B0604020202020204" pitchFamily="34" charset="0"/>
              </a:rPr>
              <a:t>Lecturers</a:t>
            </a:r>
            <a:endParaRPr lang="en-RS" dirty="0"/>
          </a:p>
        </p:txBody>
      </p:sp>
      <p:graphicFrame>
        <p:nvGraphicFramePr>
          <p:cNvPr id="20" name="Table 19">
            <a:extLst>
              <a:ext uri="{FF2B5EF4-FFF2-40B4-BE49-F238E27FC236}">
                <a16:creationId xmlns:a16="http://schemas.microsoft.com/office/drawing/2014/main" id="{20D6A610-3C6C-8079-6020-8EEF21E09968}"/>
              </a:ext>
            </a:extLst>
          </p:cNvPr>
          <p:cNvGraphicFramePr>
            <a:graphicFrameLocks noGrp="1"/>
          </p:cNvGraphicFramePr>
          <p:nvPr>
            <p:extLst>
              <p:ext uri="{D42A27DB-BD31-4B8C-83A1-F6EECF244321}">
                <p14:modId xmlns:p14="http://schemas.microsoft.com/office/powerpoint/2010/main" val="1615372248"/>
              </p:ext>
            </p:extLst>
          </p:nvPr>
        </p:nvGraphicFramePr>
        <p:xfrm>
          <a:off x="2485309" y="1769849"/>
          <a:ext cx="4173380" cy="4778367"/>
        </p:xfrm>
        <a:graphic>
          <a:graphicData uri="http://schemas.openxmlformats.org/drawingml/2006/table">
            <a:tbl>
              <a:tblPr/>
              <a:tblGrid>
                <a:gridCol w="1877511">
                  <a:extLst>
                    <a:ext uri="{9D8B030D-6E8A-4147-A177-3AD203B41FA5}">
                      <a16:colId xmlns:a16="http://schemas.microsoft.com/office/drawing/2014/main" val="3024186580"/>
                    </a:ext>
                  </a:extLst>
                </a:gridCol>
                <a:gridCol w="2295869">
                  <a:extLst>
                    <a:ext uri="{9D8B030D-6E8A-4147-A177-3AD203B41FA5}">
                      <a16:colId xmlns:a16="http://schemas.microsoft.com/office/drawing/2014/main" val="1240262860"/>
                    </a:ext>
                  </a:extLst>
                </a:gridCol>
              </a:tblGrid>
              <a:tr h="163262">
                <a:tc>
                  <a:txBody>
                    <a:bodyPr/>
                    <a:lstStyle/>
                    <a:p>
                      <a:pPr algn="ctr" fontAlgn="ctr"/>
                      <a:r>
                        <a:rPr lang="en-GB" sz="1600" b="0" i="0" u="none" strike="noStrike" dirty="0">
                          <a:solidFill>
                            <a:srgbClr val="000000"/>
                          </a:solidFill>
                          <a:effectLst/>
                          <a:latin typeface="Arial" panose="020B0604020202020204" pitchFamily="34" charset="0"/>
                          <a:cs typeface="Arial" panose="020B0604020202020204" pitchFamily="34" charset="0"/>
                        </a:rPr>
                        <a:t>UES</a:t>
                      </a:r>
                    </a:p>
                  </a:txBody>
                  <a:tcPr marL="7653" marR="7653" marT="7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0" i="0" u="none" strike="noStrike">
                          <a:solidFill>
                            <a:srgbClr val="000000"/>
                          </a:solidFill>
                          <a:effectLst/>
                          <a:latin typeface="Arial" panose="020B0604020202020204" pitchFamily="34" charset="0"/>
                          <a:cs typeface="Arial" panose="020B0604020202020204" pitchFamily="34" charset="0"/>
                        </a:rPr>
                        <a:t>Dejan Bokonjic</a:t>
                      </a:r>
                    </a:p>
                  </a:txBody>
                  <a:tcPr marL="7653" marR="7653" marT="7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5442864"/>
                  </a:ext>
                </a:extLst>
              </a:tr>
              <a:tr h="163262">
                <a:tc>
                  <a:txBody>
                    <a:bodyPr/>
                    <a:lstStyle/>
                    <a:p>
                      <a:pPr algn="ctr" fontAlgn="b"/>
                      <a:r>
                        <a:rPr lang="en-GB" sz="1600" b="0" i="0" u="none" strike="noStrike" dirty="0">
                          <a:solidFill>
                            <a:srgbClr val="000000"/>
                          </a:solidFill>
                          <a:effectLst/>
                          <a:latin typeface="Arial" panose="020B0604020202020204" pitchFamily="34" charset="0"/>
                          <a:cs typeface="Arial" panose="020B0604020202020204" pitchFamily="34" charset="0"/>
                        </a:rPr>
                        <a:t>UMF</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0" i="0" u="none" strike="noStrike">
                          <a:solidFill>
                            <a:srgbClr val="000000"/>
                          </a:solidFill>
                          <a:effectLst/>
                          <a:latin typeface="Arial" panose="020B0604020202020204" pitchFamily="34" charset="0"/>
                          <a:cs typeface="Arial" panose="020B0604020202020204" pitchFamily="34" charset="0"/>
                        </a:rPr>
                        <a:t>Claudia Borza</a:t>
                      </a:r>
                    </a:p>
                  </a:txBody>
                  <a:tcPr marL="7653" marR="7653" marT="7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79159951"/>
                  </a:ext>
                </a:extLst>
              </a:tr>
              <a:tr h="163262">
                <a:tc>
                  <a:txBody>
                    <a:bodyPr/>
                    <a:lstStyle/>
                    <a:p>
                      <a:pPr algn="ctr" fontAlgn="b"/>
                      <a:r>
                        <a:rPr lang="en-GB" sz="1600" b="0" i="0" u="none" strike="noStrike">
                          <a:solidFill>
                            <a:srgbClr val="000000"/>
                          </a:solidFill>
                          <a:effectLst/>
                          <a:latin typeface="Arial" panose="020B0604020202020204" pitchFamily="34" charset="0"/>
                          <a:cs typeface="Arial" panose="020B0604020202020204" pitchFamily="34" charset="0"/>
                        </a:rPr>
                        <a:t>UMF</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0" i="0" u="none" strike="noStrike">
                          <a:solidFill>
                            <a:srgbClr val="000000"/>
                          </a:solidFill>
                          <a:effectLst/>
                          <a:latin typeface="Arial" panose="020B0604020202020204" pitchFamily="34" charset="0"/>
                          <a:cs typeface="Arial" panose="020B0604020202020204" pitchFamily="34" charset="0"/>
                        </a:rPr>
                        <a:t>Sturza Adrian</a:t>
                      </a:r>
                    </a:p>
                  </a:txBody>
                  <a:tcPr marL="7653" marR="7653" marT="7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9196288"/>
                  </a:ext>
                </a:extLst>
              </a:tr>
              <a:tr h="163262">
                <a:tc>
                  <a:txBody>
                    <a:bodyPr/>
                    <a:lstStyle/>
                    <a:p>
                      <a:pPr algn="ctr" fontAlgn="b"/>
                      <a:r>
                        <a:rPr lang="en-GB" sz="1600" b="0" i="0" u="none" strike="noStrike" dirty="0">
                          <a:solidFill>
                            <a:srgbClr val="000000"/>
                          </a:solidFill>
                          <a:effectLst/>
                          <a:latin typeface="Arial" panose="020B0604020202020204" pitchFamily="34" charset="0"/>
                          <a:cs typeface="Arial" panose="020B0604020202020204" pitchFamily="34" charset="0"/>
                        </a:rPr>
                        <a:t>UMF</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0" i="0" u="none" strike="noStrike">
                          <a:solidFill>
                            <a:srgbClr val="000000"/>
                          </a:solidFill>
                          <a:effectLst/>
                          <a:latin typeface="Arial" panose="020B0604020202020204" pitchFamily="34" charset="0"/>
                          <a:cs typeface="Arial" panose="020B0604020202020204" pitchFamily="34" charset="0"/>
                        </a:rPr>
                        <a:t>Oana Maria Duicu</a:t>
                      </a:r>
                    </a:p>
                  </a:txBody>
                  <a:tcPr marL="7653" marR="7653" marT="7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5785485"/>
                  </a:ext>
                </a:extLst>
              </a:tr>
              <a:tr h="163262">
                <a:tc>
                  <a:txBody>
                    <a:bodyPr/>
                    <a:lstStyle/>
                    <a:p>
                      <a:pPr algn="ctr" fontAlgn="b"/>
                      <a:r>
                        <a:rPr lang="en-GB" sz="1600" b="0" i="0" u="none" strike="noStrike">
                          <a:solidFill>
                            <a:srgbClr val="000000"/>
                          </a:solidFill>
                          <a:effectLst/>
                          <a:latin typeface="Arial" panose="020B0604020202020204" pitchFamily="34" charset="0"/>
                          <a:cs typeface="Arial" panose="020B0604020202020204" pitchFamily="34" charset="0"/>
                        </a:rPr>
                        <a:t>UMF</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0" i="0" u="none" strike="noStrike">
                          <a:solidFill>
                            <a:srgbClr val="000000"/>
                          </a:solidFill>
                          <a:effectLst/>
                          <a:latin typeface="Arial" panose="020B0604020202020204" pitchFamily="34" charset="0"/>
                          <a:cs typeface="Arial" panose="020B0604020202020204" pitchFamily="34" charset="0"/>
                        </a:rPr>
                        <a:t>STANCIU-LELCU THEIA</a:t>
                      </a:r>
                    </a:p>
                  </a:txBody>
                  <a:tcPr marL="7653" marR="7653" marT="7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6747695"/>
                  </a:ext>
                </a:extLst>
              </a:tr>
              <a:tr h="163262">
                <a:tc>
                  <a:txBody>
                    <a:bodyPr/>
                    <a:lstStyle/>
                    <a:p>
                      <a:pPr algn="ctr" fontAlgn="b"/>
                      <a:r>
                        <a:rPr lang="en-GB" sz="1600" b="0" i="0" u="none" strike="noStrike" dirty="0">
                          <a:solidFill>
                            <a:srgbClr val="000000"/>
                          </a:solidFill>
                          <a:effectLst/>
                          <a:latin typeface="Arial" panose="020B0604020202020204" pitchFamily="34" charset="0"/>
                          <a:cs typeface="Arial" panose="020B0604020202020204" pitchFamily="34" charset="0"/>
                        </a:rPr>
                        <a:t>UMF</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effectLst/>
                          <a:latin typeface="Arial" panose="020B0604020202020204" pitchFamily="34" charset="0"/>
                          <a:cs typeface="Arial" panose="020B0604020202020204" pitchFamily="34" charset="0"/>
                        </a:rPr>
                        <a:t>GHENCIU LAURA</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3976305"/>
                  </a:ext>
                </a:extLst>
              </a:tr>
              <a:tr h="163262">
                <a:tc>
                  <a:txBody>
                    <a:bodyPr/>
                    <a:lstStyle/>
                    <a:p>
                      <a:pPr algn="ctr" fontAlgn="b"/>
                      <a:r>
                        <a:rPr lang="en-GB" sz="1600" b="0" i="0" u="none" strike="noStrike">
                          <a:solidFill>
                            <a:srgbClr val="000000"/>
                          </a:solidFill>
                          <a:effectLst/>
                          <a:latin typeface="Arial" panose="020B0604020202020204" pitchFamily="34" charset="0"/>
                          <a:cs typeface="Arial" panose="020B0604020202020204" pitchFamily="34" charset="0"/>
                        </a:rPr>
                        <a:t>UMF</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0" i="0" u="none" strike="noStrike">
                          <a:solidFill>
                            <a:srgbClr val="000000"/>
                          </a:solidFill>
                          <a:effectLst/>
                          <a:latin typeface="Arial" panose="020B0604020202020204" pitchFamily="34" charset="0"/>
                          <a:cs typeface="Arial" panose="020B0604020202020204" pitchFamily="34" charset="0"/>
                        </a:rPr>
                        <a:t>Maria-Daniela Danila</a:t>
                      </a:r>
                    </a:p>
                  </a:txBody>
                  <a:tcPr marL="7653" marR="7653" marT="7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830508"/>
                  </a:ext>
                </a:extLst>
              </a:tr>
              <a:tr h="163262">
                <a:tc>
                  <a:txBody>
                    <a:bodyPr/>
                    <a:lstStyle/>
                    <a:p>
                      <a:pPr algn="ctr" fontAlgn="b"/>
                      <a:r>
                        <a:rPr lang="en-GB" sz="1600" b="0" i="0" u="none" strike="noStrike">
                          <a:solidFill>
                            <a:srgbClr val="000000"/>
                          </a:solidFill>
                          <a:effectLst/>
                          <a:latin typeface="Arial" panose="020B0604020202020204" pitchFamily="34" charset="0"/>
                          <a:cs typeface="Arial" panose="020B0604020202020204" pitchFamily="34" charset="0"/>
                        </a:rPr>
                        <a:t>UMF</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effectLst/>
                          <a:latin typeface="Arial" panose="020B0604020202020204" pitchFamily="34" charset="0"/>
                          <a:cs typeface="Arial" panose="020B0604020202020204" pitchFamily="34" charset="0"/>
                        </a:rPr>
                        <a:t>HANCU IASMINA</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6249412"/>
                  </a:ext>
                </a:extLst>
              </a:tr>
              <a:tr h="163262">
                <a:tc>
                  <a:txBody>
                    <a:bodyPr/>
                    <a:lstStyle/>
                    <a:p>
                      <a:pPr algn="ctr" fontAlgn="b"/>
                      <a:r>
                        <a:rPr lang="en-GB" sz="1600" b="0" i="0" u="none" strike="noStrike">
                          <a:solidFill>
                            <a:srgbClr val="000000"/>
                          </a:solidFill>
                          <a:effectLst/>
                          <a:latin typeface="Arial" panose="020B0604020202020204" pitchFamily="34" charset="0"/>
                          <a:cs typeface="Arial" panose="020B0604020202020204" pitchFamily="34" charset="0"/>
                        </a:rPr>
                        <a:t>UMF</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effectLst/>
                          <a:latin typeface="Arial" panose="020B0604020202020204" pitchFamily="34" charset="0"/>
                          <a:cs typeface="Arial" panose="020B0604020202020204" pitchFamily="34" charset="0"/>
                        </a:rPr>
                        <a:t>GIUCHICI SILVIA</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1428515"/>
                  </a:ext>
                </a:extLst>
              </a:tr>
              <a:tr h="163262">
                <a:tc>
                  <a:txBody>
                    <a:bodyPr/>
                    <a:lstStyle/>
                    <a:p>
                      <a:pPr algn="ctr" fontAlgn="b"/>
                      <a:r>
                        <a:rPr lang="en-GB" sz="1600" b="0" i="0" u="none" strike="noStrike">
                          <a:solidFill>
                            <a:srgbClr val="000000"/>
                          </a:solidFill>
                          <a:effectLst/>
                          <a:latin typeface="Arial" panose="020B0604020202020204" pitchFamily="34" charset="0"/>
                          <a:cs typeface="Arial" panose="020B0604020202020204" pitchFamily="34" charset="0"/>
                        </a:rPr>
                        <a:t>UMF</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effectLst/>
                          <a:latin typeface="Arial" panose="020B0604020202020204" pitchFamily="34" charset="0"/>
                          <a:cs typeface="Arial" panose="020B0604020202020204" pitchFamily="34" charset="0"/>
                        </a:rPr>
                        <a:t>FURDUI-LINTA ADINA</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4302617"/>
                  </a:ext>
                </a:extLst>
              </a:tr>
              <a:tr h="163262">
                <a:tc>
                  <a:txBody>
                    <a:bodyPr/>
                    <a:lstStyle/>
                    <a:p>
                      <a:pPr algn="ctr" fontAlgn="b"/>
                      <a:r>
                        <a:rPr lang="en-GB" sz="1600" b="0" i="0" u="none" strike="noStrike">
                          <a:solidFill>
                            <a:srgbClr val="000000"/>
                          </a:solidFill>
                          <a:effectLst/>
                          <a:latin typeface="Arial" panose="020B0604020202020204" pitchFamily="34" charset="0"/>
                          <a:cs typeface="Arial" panose="020B0604020202020204" pitchFamily="34" charset="0"/>
                        </a:rPr>
                        <a:t>UMF</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effectLst/>
                          <a:latin typeface="Arial" panose="020B0604020202020204" pitchFamily="34" charset="0"/>
                          <a:cs typeface="Arial" panose="020B0604020202020204" pitchFamily="34" charset="0"/>
                        </a:rPr>
                        <a:t>MOZOS IOANA</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70277641"/>
                  </a:ext>
                </a:extLst>
              </a:tr>
              <a:tr h="163262">
                <a:tc>
                  <a:txBody>
                    <a:bodyPr/>
                    <a:lstStyle/>
                    <a:p>
                      <a:pPr algn="ctr" fontAlgn="b"/>
                      <a:r>
                        <a:rPr lang="en-GB" sz="1600" b="0" i="0" u="none" strike="noStrike">
                          <a:solidFill>
                            <a:srgbClr val="000000"/>
                          </a:solidFill>
                          <a:effectLst/>
                          <a:latin typeface="Arial" panose="020B0604020202020204" pitchFamily="34" charset="0"/>
                          <a:cs typeface="Arial" panose="020B0604020202020204" pitchFamily="34" charset="0"/>
                        </a:rPr>
                        <a:t>UMF</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effectLst/>
                          <a:latin typeface="Arial" panose="020B0604020202020204" pitchFamily="34" charset="0"/>
                          <a:cs typeface="Arial" panose="020B0604020202020204" pitchFamily="34" charset="0"/>
                        </a:rPr>
                        <a:t>MARIS MIHAELA</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5350654"/>
                  </a:ext>
                </a:extLst>
              </a:tr>
              <a:tr h="163262">
                <a:tc>
                  <a:txBody>
                    <a:bodyPr/>
                    <a:lstStyle/>
                    <a:p>
                      <a:pPr algn="ctr" fontAlgn="b"/>
                      <a:r>
                        <a:rPr lang="en-GB" sz="1600" b="0" i="0" u="none" strike="noStrike">
                          <a:solidFill>
                            <a:srgbClr val="000000"/>
                          </a:solidFill>
                          <a:effectLst/>
                          <a:latin typeface="Arial" panose="020B0604020202020204" pitchFamily="34" charset="0"/>
                          <a:cs typeface="Arial" panose="020B0604020202020204" pitchFamily="34" charset="0"/>
                        </a:rPr>
                        <a:t>UMF</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effectLst/>
                          <a:latin typeface="Arial" panose="020B0604020202020204" pitchFamily="34" charset="0"/>
                          <a:cs typeface="Arial" panose="020B0604020202020204" pitchFamily="34" charset="0"/>
                        </a:rPr>
                        <a:t>BURIMAN DARIUS</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8519185"/>
                  </a:ext>
                </a:extLst>
              </a:tr>
              <a:tr h="163262">
                <a:tc>
                  <a:txBody>
                    <a:bodyPr/>
                    <a:lstStyle/>
                    <a:p>
                      <a:pPr algn="ctr" fontAlgn="b"/>
                      <a:r>
                        <a:rPr lang="en-GB" sz="1600" b="0" i="0" u="none" strike="noStrike">
                          <a:solidFill>
                            <a:srgbClr val="000000"/>
                          </a:solidFill>
                          <a:effectLst/>
                          <a:latin typeface="Arial" panose="020B0604020202020204" pitchFamily="34" charset="0"/>
                          <a:cs typeface="Arial" panose="020B0604020202020204" pitchFamily="34" charset="0"/>
                        </a:rPr>
                        <a:t>UMF</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effectLst/>
                          <a:latin typeface="Arial" panose="020B0604020202020204" pitchFamily="34" charset="0"/>
                          <a:cs typeface="Arial" panose="020B0604020202020204" pitchFamily="34" charset="0"/>
                        </a:rPr>
                        <a:t>MUNTEAN DANINA</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7942762"/>
                  </a:ext>
                </a:extLst>
              </a:tr>
              <a:tr h="163262">
                <a:tc>
                  <a:txBody>
                    <a:bodyPr/>
                    <a:lstStyle/>
                    <a:p>
                      <a:pPr algn="ctr" fontAlgn="b"/>
                      <a:r>
                        <a:rPr lang="en-GB" sz="1600" b="0" i="0" u="none" strike="noStrike">
                          <a:solidFill>
                            <a:srgbClr val="000000"/>
                          </a:solidFill>
                          <a:effectLst/>
                          <a:latin typeface="Arial" panose="020B0604020202020204" pitchFamily="34" charset="0"/>
                          <a:cs typeface="Arial" panose="020B0604020202020204" pitchFamily="34" charset="0"/>
                        </a:rPr>
                        <a:t>UMF</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effectLst/>
                          <a:latin typeface="Arial" panose="020B0604020202020204" pitchFamily="34" charset="0"/>
                          <a:cs typeface="Arial" panose="020B0604020202020204" pitchFamily="34" charset="0"/>
                        </a:rPr>
                        <a:t>LOLESCU BOGDAN</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8604040"/>
                  </a:ext>
                </a:extLst>
              </a:tr>
              <a:tr h="163262">
                <a:tc>
                  <a:txBody>
                    <a:bodyPr/>
                    <a:lstStyle/>
                    <a:p>
                      <a:pPr algn="ctr" fontAlgn="ctr"/>
                      <a:r>
                        <a:rPr lang="en-US" sz="16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UMT</a:t>
                      </a:r>
                      <a:endParaRPr lang="en-US" sz="1600" b="0" i="0" u="none" strike="noStrike">
                        <a:solidFill>
                          <a:srgbClr val="000000"/>
                        </a:solidFill>
                        <a:effectLst/>
                        <a:latin typeface="Arial" panose="020B0604020202020204" pitchFamily="34" charset="0"/>
                        <a:cs typeface="Arial" panose="020B0604020202020204" pitchFamily="34" charset="0"/>
                      </a:endParaRPr>
                    </a:p>
                  </a:txBody>
                  <a:tcPr marL="7653" marR="7653" marT="7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0" i="0" u="none" strike="noStrike">
                          <a:solidFill>
                            <a:srgbClr val="000000"/>
                          </a:solidFill>
                          <a:effectLst/>
                          <a:latin typeface="Arial" panose="020B0604020202020204" pitchFamily="34" charset="0"/>
                          <a:cs typeface="Arial" panose="020B0604020202020204" pitchFamily="34" charset="0"/>
                        </a:rPr>
                        <a:t>Neada Hysenaj</a:t>
                      </a:r>
                    </a:p>
                  </a:txBody>
                  <a:tcPr marL="7653" marR="7653" marT="7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0675005"/>
                  </a:ext>
                </a:extLst>
              </a:tr>
              <a:tr h="163262">
                <a:tc>
                  <a:txBody>
                    <a:bodyPr/>
                    <a:lstStyle/>
                    <a:p>
                      <a:pPr algn="ctr" fontAlgn="ctr"/>
                      <a:r>
                        <a:rPr lang="en-GB" sz="1600" b="0" i="0" u="none" strike="noStrike">
                          <a:solidFill>
                            <a:srgbClr val="000000"/>
                          </a:solidFill>
                          <a:effectLst/>
                          <a:latin typeface="Arial" panose="020B0604020202020204" pitchFamily="34" charset="0"/>
                          <a:cs typeface="Arial" panose="020B0604020202020204" pitchFamily="34" charset="0"/>
                        </a:rPr>
                        <a:t>UMT</a:t>
                      </a:r>
                    </a:p>
                  </a:txBody>
                  <a:tcPr marL="7653" marR="7653" marT="7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0" i="0" u="none" strike="noStrike" dirty="0">
                          <a:solidFill>
                            <a:srgbClr val="000000"/>
                          </a:solidFill>
                          <a:effectLst/>
                          <a:latin typeface="Arial" panose="020B0604020202020204" pitchFamily="34" charset="0"/>
                          <a:cs typeface="Arial" panose="020B0604020202020204" pitchFamily="34" charset="0"/>
                        </a:rPr>
                        <a:t>Edit </a:t>
                      </a:r>
                      <a:r>
                        <a:rPr lang="en-GB" sz="1600" b="0" i="0" u="none" strike="noStrike" dirty="0" err="1">
                          <a:solidFill>
                            <a:srgbClr val="000000"/>
                          </a:solidFill>
                          <a:effectLst/>
                          <a:latin typeface="Arial" panose="020B0604020202020204" pitchFamily="34" charset="0"/>
                          <a:cs typeface="Arial" panose="020B0604020202020204" pitchFamily="34" charset="0"/>
                        </a:rPr>
                        <a:t>Xhajanka</a:t>
                      </a:r>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7653" marR="7653" marT="7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9967681"/>
                  </a:ext>
                </a:extLst>
              </a:tr>
              <a:tr h="163262">
                <a:tc>
                  <a:txBody>
                    <a:bodyPr/>
                    <a:lstStyle/>
                    <a:p>
                      <a:pPr algn="ctr" fontAlgn="b"/>
                      <a:r>
                        <a:rPr lang="en-US" sz="1600" b="0" i="0" u="none" strike="noStrike">
                          <a:solidFill>
                            <a:srgbClr val="000000"/>
                          </a:solidFill>
                          <a:effectLst/>
                          <a:latin typeface="Arial" panose="020B0604020202020204" pitchFamily="34" charset="0"/>
                          <a:cs typeface="Arial" panose="020B0604020202020204" pitchFamily="34" charset="0"/>
                        </a:rPr>
                        <a:t>USH</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0" i="0" u="none" strike="noStrike" dirty="0">
                          <a:solidFill>
                            <a:srgbClr val="000000"/>
                          </a:solidFill>
                          <a:effectLst/>
                          <a:latin typeface="Arial" panose="020B0604020202020204" pitchFamily="34" charset="0"/>
                          <a:cs typeface="Arial" panose="020B0604020202020204" pitchFamily="34" charset="0"/>
                        </a:rPr>
                        <a:t>Julian </a:t>
                      </a:r>
                      <a:r>
                        <a:rPr lang="en-GB" sz="1600" b="0" i="0" u="none" strike="noStrike" dirty="0" err="1">
                          <a:solidFill>
                            <a:srgbClr val="000000"/>
                          </a:solidFill>
                          <a:effectLst/>
                          <a:latin typeface="Arial" panose="020B0604020202020204" pitchFamily="34" charset="0"/>
                          <a:cs typeface="Arial" panose="020B0604020202020204" pitchFamily="34" charset="0"/>
                        </a:rPr>
                        <a:t>Kraja</a:t>
                      </a:r>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7653" marR="7653" marT="7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2731674"/>
                  </a:ext>
                </a:extLst>
              </a:tr>
              <a:tr h="163262">
                <a:tc>
                  <a:txBody>
                    <a:bodyPr/>
                    <a:lstStyle/>
                    <a:p>
                      <a:pPr algn="ctr" fontAlgn="b"/>
                      <a:r>
                        <a:rPr lang="en-US" sz="1600" b="0" i="0" u="none" strike="noStrike">
                          <a:solidFill>
                            <a:srgbClr val="000000"/>
                          </a:solidFill>
                          <a:effectLst/>
                          <a:latin typeface="Arial" panose="020B0604020202020204" pitchFamily="34" charset="0"/>
                          <a:cs typeface="Arial" panose="020B0604020202020204" pitchFamily="34" charset="0"/>
                        </a:rPr>
                        <a:t>USH</a:t>
                      </a:r>
                    </a:p>
                  </a:txBody>
                  <a:tcPr marL="7653" marR="7653" marT="76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0" i="0" u="none" strike="noStrike" dirty="0" err="1">
                          <a:solidFill>
                            <a:srgbClr val="000000"/>
                          </a:solidFill>
                          <a:effectLst/>
                          <a:latin typeface="Arial" panose="020B0604020202020204" pitchFamily="34" charset="0"/>
                          <a:cs typeface="Arial" panose="020B0604020202020204" pitchFamily="34" charset="0"/>
                        </a:rPr>
                        <a:t>Elsjona</a:t>
                      </a:r>
                      <a:r>
                        <a:rPr lang="en-GB" sz="1600" b="0" i="0" u="none" strike="noStrike" dirty="0">
                          <a:solidFill>
                            <a:srgbClr val="000000"/>
                          </a:solidFill>
                          <a:effectLst/>
                          <a:latin typeface="Arial" panose="020B0604020202020204" pitchFamily="34" charset="0"/>
                          <a:cs typeface="Arial" panose="020B0604020202020204" pitchFamily="34" charset="0"/>
                        </a:rPr>
                        <a:t> </a:t>
                      </a:r>
                      <a:r>
                        <a:rPr lang="en-GB" sz="1600" b="0" i="0" u="none" strike="noStrike" dirty="0" err="1">
                          <a:solidFill>
                            <a:srgbClr val="000000"/>
                          </a:solidFill>
                          <a:effectLst/>
                          <a:latin typeface="Arial" panose="020B0604020202020204" pitchFamily="34" charset="0"/>
                          <a:cs typeface="Arial" panose="020B0604020202020204" pitchFamily="34" charset="0"/>
                        </a:rPr>
                        <a:t>Qallija</a:t>
                      </a:r>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7653" marR="7653" marT="7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8485719"/>
                  </a:ext>
                </a:extLst>
              </a:tr>
            </a:tbl>
          </a:graphicData>
        </a:graphic>
      </p:graphicFrame>
    </p:spTree>
    <p:extLst>
      <p:ext uri="{BB962C8B-B14F-4D97-AF65-F5344CB8AC3E}">
        <p14:creationId xmlns:p14="http://schemas.microsoft.com/office/powerpoint/2010/main" val="32529868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A4B90-6E5A-C481-C87F-F2F3FE2CBDD4}"/>
              </a:ext>
            </a:extLst>
          </p:cNvPr>
          <p:cNvSpPr>
            <a:spLocks noGrp="1"/>
          </p:cNvSpPr>
          <p:nvPr>
            <p:ph type="title"/>
          </p:nvPr>
        </p:nvSpPr>
        <p:spPr/>
        <p:txBody>
          <a:bodyPr/>
          <a:lstStyle/>
          <a:p>
            <a:r>
              <a:rPr lang="en-GB" dirty="0"/>
              <a:t>N</a:t>
            </a:r>
            <a:r>
              <a:rPr lang="en-RS" dirty="0"/>
              <a:t>umber of the students per institution</a:t>
            </a:r>
          </a:p>
        </p:txBody>
      </p:sp>
      <p:graphicFrame>
        <p:nvGraphicFramePr>
          <p:cNvPr id="7" name="Table 6">
            <a:extLst>
              <a:ext uri="{FF2B5EF4-FFF2-40B4-BE49-F238E27FC236}">
                <a16:creationId xmlns:a16="http://schemas.microsoft.com/office/drawing/2014/main" id="{3B66A1E1-9D3D-EDF7-50A0-17531658B733}"/>
              </a:ext>
            </a:extLst>
          </p:cNvPr>
          <p:cNvGraphicFramePr>
            <a:graphicFrameLocks noGrp="1"/>
          </p:cNvGraphicFramePr>
          <p:nvPr>
            <p:extLst>
              <p:ext uri="{D42A27DB-BD31-4B8C-83A1-F6EECF244321}">
                <p14:modId xmlns:p14="http://schemas.microsoft.com/office/powerpoint/2010/main" val="4204708039"/>
              </p:ext>
            </p:extLst>
          </p:nvPr>
        </p:nvGraphicFramePr>
        <p:xfrm>
          <a:off x="1770208" y="2717674"/>
          <a:ext cx="5603583" cy="1986915"/>
        </p:xfrm>
        <a:graphic>
          <a:graphicData uri="http://schemas.openxmlformats.org/drawingml/2006/table">
            <a:tbl>
              <a:tblPr/>
              <a:tblGrid>
                <a:gridCol w="2394061">
                  <a:extLst>
                    <a:ext uri="{9D8B030D-6E8A-4147-A177-3AD203B41FA5}">
                      <a16:colId xmlns:a16="http://schemas.microsoft.com/office/drawing/2014/main" val="3684151888"/>
                    </a:ext>
                  </a:extLst>
                </a:gridCol>
                <a:gridCol w="3209522">
                  <a:extLst>
                    <a:ext uri="{9D8B030D-6E8A-4147-A177-3AD203B41FA5}">
                      <a16:colId xmlns:a16="http://schemas.microsoft.com/office/drawing/2014/main" val="547510390"/>
                    </a:ext>
                  </a:extLst>
                </a:gridCol>
              </a:tblGrid>
              <a:tr h="248801">
                <a:tc>
                  <a:txBody>
                    <a:bodyPr/>
                    <a:lstStyle/>
                    <a:p>
                      <a:pPr algn="ctr" fontAlgn="b"/>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UMT</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0175203"/>
                  </a:ext>
                </a:extLst>
              </a:tr>
              <a:tr h="248801">
                <a:tc>
                  <a:txBody>
                    <a:bodyPr/>
                    <a:lstStyle/>
                    <a:p>
                      <a:pPr algn="ctr" fontAlgn="b"/>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UMF</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6312922"/>
                  </a:ext>
                </a:extLst>
              </a:tr>
              <a:tr h="248801">
                <a:tc>
                  <a:txBody>
                    <a:bodyPr/>
                    <a:lstStyle/>
                    <a:p>
                      <a:pPr algn="ctr" fontAlgn="b"/>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USHK</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6896113"/>
                  </a:ext>
                </a:extLst>
              </a:tr>
              <a:tr h="248801">
                <a:tc>
                  <a:txBody>
                    <a:bodyPr/>
                    <a:lstStyle/>
                    <a:p>
                      <a:pPr algn="ctr" fontAlgn="ctr"/>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SUM</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7895625"/>
                  </a:ext>
                </a:extLst>
              </a:tr>
              <a:tr h="268696">
                <a:tc>
                  <a:txBody>
                    <a:bodyPr/>
                    <a:lstStyle/>
                    <a:p>
                      <a:pPr algn="ctr" fontAlgn="ctr"/>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UOM</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1825357"/>
                  </a:ext>
                </a:extLst>
              </a:tr>
              <a:tr h="248801">
                <a:tc>
                  <a:txBody>
                    <a:bodyPr/>
                    <a:lstStyle/>
                    <a:p>
                      <a:pPr algn="ctr" fontAlgn="ctr"/>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UES</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RS" sz="1800" b="0" i="0" u="none" strike="noStrike" dirty="0">
                          <a:solidFill>
                            <a:srgbClr val="000000"/>
                          </a:solidFill>
                          <a:effectLst/>
                          <a:latin typeface="Arial" panose="020B0604020202020204" pitchFamily="34" charset="0"/>
                          <a:cs typeface="Arial" panose="020B0604020202020204" pitchFamily="34" charset="0"/>
                        </a:rPr>
                        <a:t>70+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0880620"/>
                  </a:ext>
                </a:extLst>
              </a:tr>
              <a:tr h="248801">
                <a:tc>
                  <a:txBody>
                    <a:bodyPr/>
                    <a:lstStyle/>
                    <a:p>
                      <a:pPr algn="ctr" fontAlgn="ctr"/>
                      <a:r>
                        <a:rPr lang="en-US" sz="1800" kern="1200" dirty="0">
                          <a:solidFill>
                            <a:schemeClr val="tx1"/>
                          </a:solidFill>
                          <a:effectLst/>
                          <a:latin typeface="+mn-lt"/>
                          <a:ea typeface="+mn-ea"/>
                          <a:cs typeface="+mn-cs"/>
                        </a:rPr>
                        <a:t>UNTZ</a:t>
                      </a:r>
                      <a:r>
                        <a:rPr lang="en-RS" dirty="0">
                          <a:effectLst/>
                        </a:rPr>
                        <a:t> </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9349221"/>
                  </a:ext>
                </a:extLst>
              </a:tr>
            </a:tbl>
          </a:graphicData>
        </a:graphic>
      </p:graphicFrame>
    </p:spTree>
    <p:extLst>
      <p:ext uri="{BB962C8B-B14F-4D97-AF65-F5344CB8AC3E}">
        <p14:creationId xmlns:p14="http://schemas.microsoft.com/office/powerpoint/2010/main" val="6760805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6ADDB0-E7FA-9CF4-E73C-FFE6C02CC8BF}"/>
              </a:ext>
            </a:extLst>
          </p:cNvPr>
          <p:cNvSpPr>
            <a:spLocks noGrp="1"/>
          </p:cNvSpPr>
          <p:nvPr>
            <p:ph type="ctrTitle"/>
          </p:nvPr>
        </p:nvSpPr>
        <p:spPr/>
        <p:txBody>
          <a:bodyPr/>
          <a:lstStyle/>
          <a:p>
            <a:r>
              <a:rPr lang="en-GB" dirty="0"/>
              <a:t>Health Management in Crisis</a:t>
            </a:r>
            <a:endParaRPr lang="en-RS" dirty="0"/>
          </a:p>
        </p:txBody>
      </p:sp>
    </p:spTree>
    <p:extLst>
      <p:ext uri="{BB962C8B-B14F-4D97-AF65-F5344CB8AC3E}">
        <p14:creationId xmlns:p14="http://schemas.microsoft.com/office/powerpoint/2010/main" val="32026270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General Course Timeline</a:t>
            </a:r>
          </a:p>
        </p:txBody>
      </p:sp>
      <p:sp>
        <p:nvSpPr>
          <p:cNvPr id="3" name="Content Placeholder 2"/>
          <p:cNvSpPr>
            <a:spLocks noGrp="1"/>
          </p:cNvSpPr>
          <p:nvPr>
            <p:ph idx="1"/>
          </p:nvPr>
        </p:nvSpPr>
        <p:spPr>
          <a:xfrm>
            <a:off x="1017814" y="2587831"/>
            <a:ext cx="7108371" cy="2581328"/>
          </a:xfrm>
        </p:spPr>
        <p:txBody>
          <a:bodyPr>
            <a:normAutofit fontScale="85000" lnSpcReduction="20000"/>
          </a:bodyPr>
          <a:lstStyle/>
          <a:p>
            <a:r>
              <a:rPr sz="2200" dirty="0">
                <a:latin typeface="Arial" panose="020B0604020202020204" pitchFamily="34" charset="0"/>
                <a:cs typeface="Arial" panose="020B0604020202020204" pitchFamily="34" charset="0"/>
              </a:rPr>
              <a:t>Key Dates</a:t>
            </a:r>
            <a:r>
              <a:rPr lang="en-US" sz="2200" dirty="0">
                <a:latin typeface="Arial" panose="020B0604020202020204" pitchFamily="34" charset="0"/>
                <a:cs typeface="Arial" panose="020B0604020202020204" pitchFamily="34" charset="0"/>
              </a:rPr>
              <a:t> (every Wednesday)</a:t>
            </a:r>
            <a:r>
              <a:rPr sz="2200" dirty="0">
                <a:latin typeface="Arial" panose="020B0604020202020204" pitchFamily="34" charset="0"/>
                <a:cs typeface="Arial" panose="020B0604020202020204" pitchFamily="34" charset="0"/>
              </a:rPr>
              <a:t>:</a:t>
            </a:r>
          </a:p>
          <a:p>
            <a:r>
              <a:rPr sz="2200"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10</a:t>
            </a:r>
            <a:r>
              <a:rPr sz="2200" dirty="0">
                <a:latin typeface="Arial" panose="020B0604020202020204" pitchFamily="34" charset="0"/>
                <a:cs typeface="Arial" panose="020B0604020202020204" pitchFamily="34" charset="0"/>
              </a:rPr>
              <a:t>.04.2025: </a:t>
            </a:r>
            <a:r>
              <a:rPr lang="en-GB" sz="2200" dirty="0">
                <a:latin typeface="Arial" panose="020B0604020202020204" pitchFamily="34" charset="0"/>
                <a:cs typeface="Arial" panose="020B0604020202020204" pitchFamily="34" charset="0"/>
              </a:rPr>
              <a:t>Introduction To Personalised Medicine</a:t>
            </a:r>
            <a:endParaRPr sz="2200" dirty="0">
              <a:latin typeface="Arial" panose="020B0604020202020204" pitchFamily="34" charset="0"/>
              <a:cs typeface="Arial" panose="020B0604020202020204" pitchFamily="34" charset="0"/>
            </a:endParaRPr>
          </a:p>
          <a:p>
            <a:r>
              <a:rPr sz="2200"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10</a:t>
            </a:r>
            <a:r>
              <a:rPr sz="2200" dirty="0">
                <a:latin typeface="Arial" panose="020B0604020202020204" pitchFamily="34" charset="0"/>
                <a:cs typeface="Arial" panose="020B0604020202020204" pitchFamily="34" charset="0"/>
              </a:rPr>
              <a:t>.05.2025: </a:t>
            </a:r>
            <a:r>
              <a:rPr lang="en-GB" sz="2200" dirty="0">
                <a:latin typeface="Arial" panose="020B0604020202020204" pitchFamily="34" charset="0"/>
                <a:cs typeface="Arial" panose="020B0604020202020204" pitchFamily="34" charset="0"/>
              </a:rPr>
              <a:t>Personalized Medicine for Patients with Chronic Pain and Chronic Inflammation</a:t>
            </a:r>
            <a:endParaRPr sz="2200" dirty="0">
              <a:latin typeface="Arial" panose="020B0604020202020204" pitchFamily="34" charset="0"/>
              <a:cs typeface="Arial" panose="020B0604020202020204" pitchFamily="34" charset="0"/>
            </a:endParaRPr>
          </a:p>
          <a:p>
            <a:r>
              <a:rPr sz="2200"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10</a:t>
            </a:r>
            <a:r>
              <a:rPr sz="2200" dirty="0">
                <a:latin typeface="Arial" panose="020B0604020202020204" pitchFamily="34" charset="0"/>
                <a:cs typeface="Arial" panose="020B0604020202020204" pitchFamily="34" charset="0"/>
              </a:rPr>
              <a:t>.05.2025: </a:t>
            </a:r>
            <a:r>
              <a:rPr lang="en-GB" sz="2200" dirty="0">
                <a:latin typeface="Arial" panose="020B0604020202020204" pitchFamily="34" charset="0"/>
                <a:cs typeface="Arial" panose="020B0604020202020204" pitchFamily="34" charset="0"/>
              </a:rPr>
              <a:t>Personalized Medicine for Pulmonary Rehabilitation in Patients With Obstructive and Restrictive Pulmonary Diseases</a:t>
            </a:r>
            <a:endParaRPr sz="2200" dirty="0">
              <a:latin typeface="Arial" panose="020B0604020202020204" pitchFamily="34" charset="0"/>
              <a:cs typeface="Arial" panose="020B0604020202020204" pitchFamily="34" charset="0"/>
            </a:endParaRPr>
          </a:p>
          <a:p>
            <a:r>
              <a:rPr sz="2200" dirty="0">
                <a:latin typeface="Arial" panose="020B0604020202020204" pitchFamily="34" charset="0"/>
                <a:cs typeface="Arial" panose="020B0604020202020204" pitchFamily="34" charset="0"/>
              </a:rPr>
              <a:t>- Additional lectures held weekly through </a:t>
            </a:r>
            <a:r>
              <a:rPr lang="en-US" sz="2200" dirty="0">
                <a:latin typeface="Arial" panose="020B0604020202020204" pitchFamily="34" charset="0"/>
                <a:cs typeface="Arial" panose="020B0604020202020204" pitchFamily="34" charset="0"/>
              </a:rPr>
              <a:t>May and June</a:t>
            </a:r>
            <a:r>
              <a:rPr sz="2200" dirty="0">
                <a:latin typeface="Arial" panose="020B0604020202020204" pitchFamily="34" charset="0"/>
                <a:cs typeface="Arial" panose="020B0604020202020204" pitchFamily="34" charset="0"/>
              </a:rPr>
              <a:t> 2025</a:t>
            </a:r>
          </a:p>
        </p:txBody>
      </p:sp>
      <p:sp>
        <p:nvSpPr>
          <p:cNvPr id="5" name="TextBox 4">
            <a:extLst>
              <a:ext uri="{FF2B5EF4-FFF2-40B4-BE49-F238E27FC236}">
                <a16:creationId xmlns:a16="http://schemas.microsoft.com/office/drawing/2014/main" id="{6A76F2F3-D551-C67E-3D90-72CA17016FEE}"/>
              </a:ext>
            </a:extLst>
          </p:cNvPr>
          <p:cNvSpPr txBox="1"/>
          <p:nvPr/>
        </p:nvSpPr>
        <p:spPr>
          <a:xfrm>
            <a:off x="844419" y="5234246"/>
            <a:ext cx="7455159" cy="646331"/>
          </a:xfrm>
          <a:prstGeom prst="rect">
            <a:avLst/>
          </a:prstGeom>
          <a:noFill/>
        </p:spPr>
        <p:txBody>
          <a:bodyPr wrap="square">
            <a:spAutoFit/>
          </a:bodyPr>
          <a:lstStyle/>
          <a:p>
            <a:r>
              <a:rPr lang="fr-FR" sz="1800" kern="0" spc="-1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Dates: 10.04.2025; </a:t>
            </a:r>
            <a:r>
              <a:rPr lang="fr-FR" sz="1800" kern="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08.05.2025.; 15.05.2025.; 29.05.2025.; 04.06.2025.</a:t>
            </a:r>
          </a:p>
          <a:p>
            <a:r>
              <a:rPr lang="fr-FR" kern="0" dirty="0">
                <a:solidFill>
                  <a:srgbClr val="000000"/>
                </a:solidFill>
                <a:latin typeface="Arial" panose="020B0604020202020204" pitchFamily="34" charset="0"/>
                <a:cs typeface="Arial" panose="020B0604020202020204" pitchFamily="34" charset="0"/>
              </a:rPr>
              <a:t>Time: 13pm; 13.50pm; 14.40pm</a:t>
            </a:r>
            <a:r>
              <a:rPr lang="en-RS" dirty="0">
                <a:effectLst/>
                <a:latin typeface="Arial" panose="020B0604020202020204" pitchFamily="34" charset="0"/>
                <a:cs typeface="Arial" panose="020B0604020202020204" pitchFamily="34" charset="0"/>
              </a:rPr>
              <a:t> </a:t>
            </a:r>
            <a:endParaRPr lang="en-R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84660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dirty="0"/>
              <a:t>Summary: Health Management in Crisis Lectures</a:t>
            </a:r>
          </a:p>
        </p:txBody>
      </p:sp>
      <p:sp>
        <p:nvSpPr>
          <p:cNvPr id="3" name="Content Placeholder 2"/>
          <p:cNvSpPr>
            <a:spLocks noGrp="1"/>
          </p:cNvSpPr>
          <p:nvPr>
            <p:ph idx="1"/>
          </p:nvPr>
        </p:nvSpPr>
        <p:spPr>
          <a:xfrm>
            <a:off x="704335" y="2638045"/>
            <a:ext cx="7957751" cy="3101983"/>
          </a:xfrm>
        </p:spPr>
        <p:txBody>
          <a:bodyPr>
            <a:normAutofit/>
          </a:bodyPr>
          <a:lstStyle/>
          <a:p>
            <a:r>
              <a:rPr sz="2200" dirty="0">
                <a:latin typeface="Arial" panose="020B0604020202020204" pitchFamily="34" charset="0"/>
                <a:cs typeface="Arial" panose="020B0604020202020204" pitchFamily="34" charset="0"/>
              </a:rPr>
              <a:t>- Topics: Crisis response, Ethics, Communication, Public Health</a:t>
            </a:r>
          </a:p>
          <a:p>
            <a:r>
              <a:rPr sz="2200" dirty="0">
                <a:latin typeface="Arial" panose="020B0604020202020204" pitchFamily="34" charset="0"/>
                <a:cs typeface="Arial" panose="020B0604020202020204" pitchFamily="34" charset="0"/>
              </a:rPr>
              <a:t>- Real case examples (e.g. COVID-19)</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BE6F8F-E38C-8A8F-1B78-4C0692A09C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2F43B4-7A75-4A34-89E4-3A512973BBFC}"/>
              </a:ext>
            </a:extLst>
          </p:cNvPr>
          <p:cNvSpPr>
            <a:spLocks noGrp="1"/>
          </p:cNvSpPr>
          <p:nvPr>
            <p:ph type="title"/>
          </p:nvPr>
        </p:nvSpPr>
        <p:spPr/>
        <p:txBody>
          <a:bodyPr>
            <a:normAutofit fontScale="90000"/>
          </a:bodyPr>
          <a:lstStyle/>
          <a:p>
            <a:r>
              <a:t>Summary: Health Management in Crisis Lectures</a:t>
            </a:r>
          </a:p>
        </p:txBody>
      </p:sp>
      <p:sp>
        <p:nvSpPr>
          <p:cNvPr id="3" name="Content Placeholder 2">
            <a:extLst>
              <a:ext uri="{FF2B5EF4-FFF2-40B4-BE49-F238E27FC236}">
                <a16:creationId xmlns:a16="http://schemas.microsoft.com/office/drawing/2014/main" id="{28A0B2F2-5BCC-DCB0-D9A9-D467C4BD4318}"/>
              </a:ext>
            </a:extLst>
          </p:cNvPr>
          <p:cNvSpPr>
            <a:spLocks noGrp="1"/>
          </p:cNvSpPr>
          <p:nvPr>
            <p:ph idx="1"/>
          </p:nvPr>
        </p:nvSpPr>
        <p:spPr>
          <a:xfrm>
            <a:off x="501237" y="2349843"/>
            <a:ext cx="8141525" cy="3962400"/>
          </a:xfrm>
        </p:spPr>
        <p:txBody>
          <a:bodyPr>
            <a:normAutofit/>
          </a:bodyPr>
          <a:lstStyle/>
          <a:p>
            <a:pPr>
              <a:buNone/>
            </a:pPr>
            <a:r>
              <a:rPr lang="en-US" sz="2000" dirty="0">
                <a:latin typeface="Arial" panose="020B0604020202020204" pitchFamily="34" charset="0"/>
                <a:cs typeface="Arial" panose="020B0604020202020204" pitchFamily="34" charset="0"/>
              </a:rPr>
              <a:t>This course addressed the complex realities of managing healthcare systems under crisis conditions:</a:t>
            </a:r>
          </a:p>
          <a:p>
            <a:pPr>
              <a:buFont typeface="Arial" panose="020B0604020202020204" pitchFamily="34" charset="0"/>
              <a:buChar char="•"/>
            </a:pPr>
            <a:r>
              <a:rPr lang="en-US" sz="2000" dirty="0">
                <a:latin typeface="Arial" panose="020B0604020202020204" pitchFamily="34" charset="0"/>
                <a:cs typeface="Arial" panose="020B0604020202020204" pitchFamily="34" charset="0"/>
              </a:rPr>
              <a:t>Topics ranged from </a:t>
            </a:r>
            <a:r>
              <a:rPr lang="en-US" sz="2000" b="1" dirty="0">
                <a:latin typeface="Arial" panose="020B0604020202020204" pitchFamily="34" charset="0"/>
                <a:cs typeface="Arial" panose="020B0604020202020204" pitchFamily="34" charset="0"/>
              </a:rPr>
              <a:t>pandemics, conflicts, and natural disasters</a:t>
            </a:r>
            <a:r>
              <a:rPr lang="en-US" sz="2000" dirty="0">
                <a:latin typeface="Arial" panose="020B0604020202020204" pitchFamily="34" charset="0"/>
                <a:cs typeface="Arial" panose="020B0604020202020204" pitchFamily="34" charset="0"/>
              </a:rPr>
              <a:t> to resource mobilization and leadership.</a:t>
            </a:r>
          </a:p>
          <a:p>
            <a:pPr>
              <a:buFont typeface="Arial" panose="020B0604020202020204" pitchFamily="34" charset="0"/>
              <a:buChar char="•"/>
            </a:pPr>
            <a:r>
              <a:rPr lang="en-US" sz="2000" dirty="0">
                <a:latin typeface="Arial" panose="020B0604020202020204" pitchFamily="34" charset="0"/>
                <a:cs typeface="Arial" panose="020B0604020202020204" pitchFamily="34" charset="0"/>
              </a:rPr>
              <a:t>Highlighted the importance of </a:t>
            </a:r>
            <a:r>
              <a:rPr lang="en-US" sz="2000" b="1" dirty="0">
                <a:latin typeface="Arial" panose="020B0604020202020204" pitchFamily="34" charset="0"/>
                <a:cs typeface="Arial" panose="020B0604020202020204" pitchFamily="34" charset="0"/>
              </a:rPr>
              <a:t>human resources, ethics, crisis communication, and digital innovation</a:t>
            </a:r>
            <a:r>
              <a:rPr lang="en-US" sz="2000" dirty="0">
                <a:latin typeface="Arial" panose="020B0604020202020204" pitchFamily="34" charset="0"/>
                <a:cs typeface="Arial" panose="020B0604020202020204" pitchFamily="34" charset="0"/>
              </a:rPr>
              <a:t>.</a:t>
            </a:r>
          </a:p>
          <a:p>
            <a:pPr>
              <a:buFont typeface="Arial" panose="020B0604020202020204" pitchFamily="34" charset="0"/>
              <a:buChar char="•"/>
            </a:pPr>
            <a:r>
              <a:rPr lang="en-US" sz="2000" dirty="0">
                <a:latin typeface="Arial" panose="020B0604020202020204" pitchFamily="34" charset="0"/>
                <a:cs typeface="Arial" panose="020B0604020202020204" pitchFamily="34" charset="0"/>
              </a:rPr>
              <a:t>Included specialized discussions on </a:t>
            </a:r>
            <a:r>
              <a:rPr lang="en-US" sz="2000" b="1" dirty="0">
                <a:latin typeface="Arial" panose="020B0604020202020204" pitchFamily="34" charset="0"/>
                <a:cs typeface="Arial" panose="020B0604020202020204" pitchFamily="34" charset="0"/>
              </a:rPr>
              <a:t>crisis response in dental care</a:t>
            </a:r>
            <a:r>
              <a:rPr lang="en-US" sz="2000" dirty="0">
                <a:latin typeface="Arial" panose="020B0604020202020204" pitchFamily="34" charset="0"/>
                <a:cs typeface="Arial" panose="020B0604020202020204" pitchFamily="34" charset="0"/>
              </a:rPr>
              <a:t>, integrating interdisciplinary collaboration.</a:t>
            </a:r>
          </a:p>
          <a:p>
            <a:pPr>
              <a:buFont typeface="Arial" panose="020B0604020202020204" pitchFamily="34" charset="0"/>
              <a:buChar char="•"/>
            </a:pPr>
            <a:r>
              <a:rPr lang="en-US" sz="2000" dirty="0">
                <a:latin typeface="Arial" panose="020B0604020202020204" pitchFamily="34" charset="0"/>
                <a:cs typeface="Arial" panose="020B0604020202020204" pitchFamily="34" charset="0"/>
              </a:rPr>
              <a:t>Practical sessions and real-world case studies helped students connect theory with emergency preparedness and system resilience strategies.</a:t>
            </a:r>
          </a:p>
        </p:txBody>
      </p:sp>
    </p:spTree>
    <p:extLst>
      <p:ext uri="{BB962C8B-B14F-4D97-AF65-F5344CB8AC3E}">
        <p14:creationId xmlns:p14="http://schemas.microsoft.com/office/powerpoint/2010/main" val="2395334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Course Overview</a:t>
            </a:r>
          </a:p>
        </p:txBody>
      </p:sp>
      <p:sp>
        <p:nvSpPr>
          <p:cNvPr id="3" name="Content Placeholder 2"/>
          <p:cNvSpPr>
            <a:spLocks noGrp="1"/>
          </p:cNvSpPr>
          <p:nvPr>
            <p:ph idx="1"/>
          </p:nvPr>
        </p:nvSpPr>
        <p:spPr>
          <a:xfrm>
            <a:off x="627142" y="2673671"/>
            <a:ext cx="7889715" cy="3465872"/>
          </a:xfrm>
        </p:spPr>
        <p:txBody>
          <a:bodyPr>
            <a:noAutofit/>
          </a:bodyPr>
          <a:lstStyle/>
          <a:p>
            <a:pPr marL="0" indent="0">
              <a:buNone/>
            </a:pPr>
            <a:r>
              <a:rPr sz="2400" dirty="0">
                <a:latin typeface="Arial" panose="020B0604020202020204" pitchFamily="34" charset="0"/>
                <a:cs typeface="Arial" panose="020B0604020202020204" pitchFamily="34" charset="0"/>
              </a:rPr>
              <a:t>- International collaboration among </a:t>
            </a:r>
            <a:r>
              <a:rPr lang="en-US" sz="2400" dirty="0">
                <a:latin typeface="Arial" panose="020B0604020202020204" pitchFamily="34" charset="0"/>
                <a:cs typeface="Arial" panose="020B0604020202020204" pitchFamily="34" charset="0"/>
              </a:rPr>
              <a:t>9</a:t>
            </a:r>
            <a:r>
              <a:rPr sz="2400" dirty="0">
                <a:latin typeface="Arial" panose="020B0604020202020204" pitchFamily="34" charset="0"/>
                <a:cs typeface="Arial" panose="020B0604020202020204" pitchFamily="34" charset="0"/>
              </a:rPr>
              <a:t> universities</a:t>
            </a:r>
          </a:p>
          <a:p>
            <a:pPr marL="0" indent="0">
              <a:buNone/>
            </a:pPr>
            <a:r>
              <a:rPr sz="2400" dirty="0">
                <a:latin typeface="Arial" panose="020B0604020202020204" pitchFamily="34" charset="0"/>
                <a:cs typeface="Arial" panose="020B0604020202020204" pitchFamily="34" charset="0"/>
              </a:rPr>
              <a:t>- Multidisciplinary focus on:</a:t>
            </a:r>
            <a:endParaRPr lang="sr-Cyrl-RS" sz="2400" dirty="0">
              <a:latin typeface="Arial" panose="020B0604020202020204" pitchFamily="34" charset="0"/>
              <a:cs typeface="Arial" panose="020B0604020202020204" pitchFamily="34" charset="0"/>
            </a:endParaRPr>
          </a:p>
          <a:p>
            <a:pPr marL="0" indent="0">
              <a:buNone/>
            </a:pPr>
            <a:r>
              <a:rPr lang="en-US" sz="2400" b="1" dirty="0">
                <a:latin typeface="Arial" panose="020B0604020202020204" pitchFamily="34" charset="0"/>
                <a:cs typeface="Arial" panose="020B0604020202020204" pitchFamily="34" charset="0"/>
              </a:rPr>
              <a:t>	Medical Nutritional Therapy</a:t>
            </a:r>
          </a:p>
          <a:p>
            <a:pPr marL="0" indent="0">
              <a:buNone/>
            </a:pPr>
            <a:r>
              <a:rPr lang="en-US" sz="2400" b="1" dirty="0">
                <a:latin typeface="Arial" panose="020B0604020202020204" pitchFamily="34" charset="0"/>
                <a:cs typeface="Arial" panose="020B0604020202020204" pitchFamily="34" charset="0"/>
              </a:rPr>
              <a:t>	</a:t>
            </a:r>
            <a:r>
              <a:rPr sz="2400" b="1" dirty="0">
                <a:latin typeface="Arial" panose="020B0604020202020204" pitchFamily="34" charset="0"/>
                <a:cs typeface="Arial" panose="020B0604020202020204" pitchFamily="34" charset="0"/>
              </a:rPr>
              <a:t>Personalized Medicine</a:t>
            </a:r>
            <a:endParaRPr lang="sr-Cyrl-RS" sz="2400" b="1" dirty="0">
              <a:latin typeface="Arial" panose="020B0604020202020204" pitchFamily="34" charset="0"/>
              <a:cs typeface="Arial" panose="020B0604020202020204" pitchFamily="34" charset="0"/>
            </a:endParaRPr>
          </a:p>
          <a:p>
            <a:pPr marL="0" indent="0">
              <a:buNone/>
            </a:pPr>
            <a:r>
              <a:rPr lang="en-US" sz="2400" b="1" dirty="0">
                <a:latin typeface="Arial" panose="020B0604020202020204" pitchFamily="34" charset="0"/>
                <a:cs typeface="Arial" panose="020B0604020202020204" pitchFamily="34" charset="0"/>
              </a:rPr>
              <a:t>	</a:t>
            </a:r>
            <a:r>
              <a:rPr sz="2400" b="1" dirty="0">
                <a:latin typeface="Arial" panose="020B0604020202020204" pitchFamily="34" charset="0"/>
                <a:cs typeface="Arial" panose="020B0604020202020204" pitchFamily="34" charset="0"/>
              </a:rPr>
              <a:t>Health Management in Crisis</a:t>
            </a:r>
          </a:p>
          <a:p>
            <a:pPr marL="0" indent="0">
              <a:buNone/>
            </a:pPr>
            <a:r>
              <a:rPr sz="2400" dirty="0">
                <a:latin typeface="Arial" panose="020B0604020202020204" pitchFamily="34" charset="0"/>
                <a:cs typeface="Arial" panose="020B0604020202020204" pitchFamily="34" charset="0"/>
              </a:rPr>
              <a:t>- Hybrid format with diverse lecturers and cross-cultural exchange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86602-6C0E-B043-18C8-D4D4B1757EAC}"/>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Lecturers</a:t>
            </a:r>
            <a:endParaRPr lang="en-RS" dirty="0"/>
          </a:p>
        </p:txBody>
      </p:sp>
      <p:graphicFrame>
        <p:nvGraphicFramePr>
          <p:cNvPr id="8" name="Table 7">
            <a:extLst>
              <a:ext uri="{FF2B5EF4-FFF2-40B4-BE49-F238E27FC236}">
                <a16:creationId xmlns:a16="http://schemas.microsoft.com/office/drawing/2014/main" id="{4BEA6AC6-FD11-141C-A82A-F066EBC69B1A}"/>
              </a:ext>
            </a:extLst>
          </p:cNvPr>
          <p:cNvGraphicFramePr>
            <a:graphicFrameLocks noGrp="1"/>
          </p:cNvGraphicFramePr>
          <p:nvPr>
            <p:extLst>
              <p:ext uri="{D42A27DB-BD31-4B8C-83A1-F6EECF244321}">
                <p14:modId xmlns:p14="http://schemas.microsoft.com/office/powerpoint/2010/main" val="3010694752"/>
              </p:ext>
            </p:extLst>
          </p:nvPr>
        </p:nvGraphicFramePr>
        <p:xfrm>
          <a:off x="2235200" y="2818639"/>
          <a:ext cx="4673600" cy="1885950"/>
        </p:xfrm>
        <a:graphic>
          <a:graphicData uri="http://schemas.openxmlformats.org/drawingml/2006/table">
            <a:tbl>
              <a:tblPr/>
              <a:tblGrid>
                <a:gridCol w="2336800">
                  <a:extLst>
                    <a:ext uri="{9D8B030D-6E8A-4147-A177-3AD203B41FA5}">
                      <a16:colId xmlns:a16="http://schemas.microsoft.com/office/drawing/2014/main" val="2489111319"/>
                    </a:ext>
                  </a:extLst>
                </a:gridCol>
                <a:gridCol w="2336800">
                  <a:extLst>
                    <a:ext uri="{9D8B030D-6E8A-4147-A177-3AD203B41FA5}">
                      <a16:colId xmlns:a16="http://schemas.microsoft.com/office/drawing/2014/main" val="390912367"/>
                    </a:ext>
                  </a:extLst>
                </a:gridCol>
              </a:tblGrid>
              <a:tr h="203200">
                <a:tc>
                  <a:txBody>
                    <a:bodyPr/>
                    <a:lstStyle/>
                    <a:p>
                      <a:pPr algn="ctr" fontAlgn="ctr"/>
                      <a:r>
                        <a:rPr lang="en-GB" sz="2000" b="0" i="0" u="none" strike="noStrike" dirty="0">
                          <a:solidFill>
                            <a:srgbClr val="000000"/>
                          </a:solidFill>
                          <a:effectLst/>
                          <a:latin typeface="Arial" panose="020B0604020202020204" pitchFamily="34" charset="0"/>
                          <a:cs typeface="Arial" panose="020B0604020202020204" pitchFamily="34" charset="0"/>
                        </a:rPr>
                        <a:t>UES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2000" b="0" i="0" u="none" strike="noStrike">
                          <a:solidFill>
                            <a:srgbClr val="000000"/>
                          </a:solidFill>
                          <a:effectLst/>
                          <a:latin typeface="Arial" panose="020B0604020202020204" pitchFamily="34" charset="0"/>
                          <a:cs typeface="Arial" panose="020B0604020202020204" pitchFamily="34" charset="0"/>
                        </a:rPr>
                        <a:t>Goran Stevanovic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0128012"/>
                  </a:ext>
                </a:extLst>
              </a:tr>
              <a:tr h="203200">
                <a:tc>
                  <a:txBody>
                    <a:bodyPr/>
                    <a:lstStyle/>
                    <a:p>
                      <a:pPr algn="ctr" fontAlgn="ctr"/>
                      <a:r>
                        <a:rPr lang="en-GB" sz="2000" b="0" i="0" u="none" strike="noStrike" dirty="0">
                          <a:solidFill>
                            <a:srgbClr val="000000"/>
                          </a:solidFill>
                          <a:effectLst/>
                          <a:latin typeface="Arial" panose="020B0604020202020204" pitchFamily="34" charset="0"/>
                          <a:cs typeface="Arial" panose="020B0604020202020204" pitchFamily="34" charset="0"/>
                        </a:rPr>
                        <a:t>USH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Arial" panose="020B0604020202020204" pitchFamily="34" charset="0"/>
                          <a:cs typeface="Arial" panose="020B0604020202020204" pitchFamily="34" charset="0"/>
                        </a:rPr>
                        <a:t>Maranaj Marku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1121057"/>
                  </a:ext>
                </a:extLst>
              </a:tr>
              <a:tr h="203200">
                <a:tc>
                  <a:txBody>
                    <a:bodyPr/>
                    <a:lstStyle/>
                    <a:p>
                      <a:pPr algn="ctr" fontAlgn="ctr"/>
                      <a:r>
                        <a:rPr lang="en-US" sz="2000" b="0" i="0" u="none" strike="noStrike">
                          <a:solidFill>
                            <a:srgbClr val="000000"/>
                          </a:solidFill>
                          <a:effectLst/>
                          <a:latin typeface="Arial" panose="020B0604020202020204" pitchFamily="34" charset="0"/>
                          <a:cs typeface="Arial" panose="020B0604020202020204" pitchFamily="34" charset="0"/>
                        </a:rPr>
                        <a:t>UNTZ</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2000" b="0" i="0" u="none" strike="noStrike" dirty="0">
                          <a:solidFill>
                            <a:srgbClr val="000000"/>
                          </a:solidFill>
                          <a:effectLst/>
                          <a:latin typeface="Arial" panose="020B0604020202020204" pitchFamily="34" charset="0"/>
                          <a:cs typeface="Arial" panose="020B0604020202020204" pitchFamily="34" charset="0"/>
                        </a:rPr>
                        <a:t>Sabina </a:t>
                      </a:r>
                      <a:r>
                        <a:rPr lang="en-GB" sz="2000" b="0" i="0" u="none" strike="noStrike" dirty="0" err="1">
                          <a:solidFill>
                            <a:srgbClr val="000000"/>
                          </a:solidFill>
                          <a:effectLst/>
                          <a:latin typeface="Arial" panose="020B0604020202020204" pitchFamily="34" charset="0"/>
                          <a:cs typeface="Arial" panose="020B0604020202020204" pitchFamily="34" charset="0"/>
                        </a:rPr>
                        <a:t>Djonlagic</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8969493"/>
                  </a:ext>
                </a:extLst>
              </a:tr>
              <a:tr h="203200">
                <a:tc>
                  <a:txBody>
                    <a:bodyPr/>
                    <a:lstStyle/>
                    <a:p>
                      <a:pPr algn="ctr" fontAlgn="ctr"/>
                      <a:r>
                        <a:rPr lang="en-GB" sz="2000" b="0" i="0" u="none" strike="noStrike">
                          <a:solidFill>
                            <a:srgbClr val="000000"/>
                          </a:solidFill>
                          <a:effectLst/>
                          <a:latin typeface="Arial" panose="020B0604020202020204" pitchFamily="34" charset="0"/>
                          <a:cs typeface="Arial" panose="020B0604020202020204" pitchFamily="34" charset="0"/>
                        </a:rPr>
                        <a:t>SUM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2000" b="0" i="0" u="none" strike="noStrike" dirty="0" err="1">
                          <a:solidFill>
                            <a:srgbClr val="000000"/>
                          </a:solidFill>
                          <a:effectLst/>
                          <a:latin typeface="Arial" panose="020B0604020202020204" pitchFamily="34" charset="0"/>
                          <a:cs typeface="Arial" panose="020B0604020202020204" pitchFamily="34" charset="0"/>
                        </a:rPr>
                        <a:t>Danijel</a:t>
                      </a:r>
                      <a:r>
                        <a:rPr lang="en-GB" sz="2000" b="0" i="0" u="none" strike="noStrike" dirty="0">
                          <a:solidFill>
                            <a:srgbClr val="000000"/>
                          </a:solidFill>
                          <a:effectLst/>
                          <a:latin typeface="Arial" panose="020B0604020202020204" pitchFamily="34" charset="0"/>
                          <a:cs typeface="Arial" panose="020B0604020202020204" pitchFamily="34" charset="0"/>
                        </a:rPr>
                        <a:t> </a:t>
                      </a:r>
                      <a:r>
                        <a:rPr lang="en-GB" sz="2000" b="0" i="0" u="none" strike="noStrike" dirty="0" err="1">
                          <a:solidFill>
                            <a:srgbClr val="000000"/>
                          </a:solidFill>
                          <a:effectLst/>
                          <a:latin typeface="Arial" panose="020B0604020202020204" pitchFamily="34" charset="0"/>
                          <a:cs typeface="Arial" panose="020B0604020202020204" pitchFamily="34" charset="0"/>
                        </a:rPr>
                        <a:t>Pravdić</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0590585"/>
                  </a:ext>
                </a:extLst>
              </a:tr>
              <a:tr h="203200">
                <a:tc>
                  <a:txBody>
                    <a:bodyPr/>
                    <a:lstStyle/>
                    <a:p>
                      <a:pPr algn="ctr" fontAlgn="ctr"/>
                      <a:r>
                        <a:rPr lang="en-GB" sz="2000" b="0" i="0" u="none" strike="noStrike">
                          <a:solidFill>
                            <a:srgbClr val="000000"/>
                          </a:solidFill>
                          <a:effectLst/>
                          <a:latin typeface="Arial" panose="020B0604020202020204" pitchFamily="34" charset="0"/>
                          <a:cs typeface="Arial" panose="020B0604020202020204" pitchFamily="34" charset="0"/>
                        </a:rPr>
                        <a:t>UMT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2000" b="0" i="0" u="none" strike="noStrike" dirty="0" err="1">
                          <a:solidFill>
                            <a:srgbClr val="000000"/>
                          </a:solidFill>
                          <a:effectLst/>
                          <a:latin typeface="Arial" panose="020B0604020202020204" pitchFamily="34" charset="0"/>
                          <a:cs typeface="Arial" panose="020B0604020202020204" pitchFamily="34" charset="0"/>
                        </a:rPr>
                        <a:t>Neada</a:t>
                      </a:r>
                      <a:r>
                        <a:rPr lang="en-GB" sz="2000" b="0" i="0" u="none" strike="noStrike" dirty="0">
                          <a:solidFill>
                            <a:srgbClr val="000000"/>
                          </a:solidFill>
                          <a:effectLst/>
                          <a:latin typeface="Arial" panose="020B0604020202020204" pitchFamily="34" charset="0"/>
                          <a:cs typeface="Arial" panose="020B0604020202020204" pitchFamily="34" charset="0"/>
                        </a:rPr>
                        <a:t> </a:t>
                      </a:r>
                      <a:r>
                        <a:rPr lang="en-GB" sz="2000" b="0" i="0" u="none" strike="noStrike" dirty="0" err="1">
                          <a:solidFill>
                            <a:srgbClr val="000000"/>
                          </a:solidFill>
                          <a:effectLst/>
                          <a:latin typeface="Arial" panose="020B0604020202020204" pitchFamily="34" charset="0"/>
                          <a:cs typeface="Arial" panose="020B0604020202020204" pitchFamily="34" charset="0"/>
                        </a:rPr>
                        <a:t>Hysenaj</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0560069"/>
                  </a:ext>
                </a:extLst>
              </a:tr>
              <a:tr h="203200">
                <a:tc>
                  <a:txBody>
                    <a:bodyPr/>
                    <a:lstStyle/>
                    <a:p>
                      <a:pPr algn="ctr" fontAlgn="ctr"/>
                      <a:r>
                        <a:rPr lang="en-GB" sz="2000" b="0" i="0" u="none" strike="noStrike">
                          <a:solidFill>
                            <a:srgbClr val="000000"/>
                          </a:solidFill>
                          <a:effectLst/>
                          <a:latin typeface="Arial" panose="020B0604020202020204" pitchFamily="34" charset="0"/>
                          <a:cs typeface="Arial" panose="020B0604020202020204" pitchFamily="34" charset="0"/>
                        </a:rPr>
                        <a:t>UMT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2000" b="0" i="0" u="none" strike="noStrike" dirty="0">
                          <a:solidFill>
                            <a:srgbClr val="000000"/>
                          </a:solidFill>
                          <a:effectLst/>
                          <a:latin typeface="Arial" panose="020B0604020202020204" pitchFamily="34" charset="0"/>
                          <a:cs typeface="Arial" panose="020B0604020202020204" pitchFamily="34" charset="0"/>
                        </a:rPr>
                        <a:t>Edit </a:t>
                      </a:r>
                      <a:r>
                        <a:rPr lang="en-GB" sz="2000" b="0" i="0" u="none" strike="noStrike" dirty="0" err="1">
                          <a:solidFill>
                            <a:srgbClr val="000000"/>
                          </a:solidFill>
                          <a:effectLst/>
                          <a:latin typeface="Arial" panose="020B0604020202020204" pitchFamily="34" charset="0"/>
                          <a:cs typeface="Arial" panose="020B0604020202020204" pitchFamily="34" charset="0"/>
                        </a:rPr>
                        <a:t>Xhajanka</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8409913"/>
                  </a:ext>
                </a:extLst>
              </a:tr>
            </a:tbl>
          </a:graphicData>
        </a:graphic>
      </p:graphicFrame>
    </p:spTree>
    <p:extLst>
      <p:ext uri="{BB962C8B-B14F-4D97-AF65-F5344CB8AC3E}">
        <p14:creationId xmlns:p14="http://schemas.microsoft.com/office/powerpoint/2010/main" val="26887401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A4B90-6E5A-C481-C87F-F2F3FE2CBDD4}"/>
              </a:ext>
            </a:extLst>
          </p:cNvPr>
          <p:cNvSpPr>
            <a:spLocks noGrp="1"/>
          </p:cNvSpPr>
          <p:nvPr>
            <p:ph type="title"/>
          </p:nvPr>
        </p:nvSpPr>
        <p:spPr/>
        <p:txBody>
          <a:bodyPr/>
          <a:lstStyle/>
          <a:p>
            <a:r>
              <a:rPr lang="en-GB" dirty="0"/>
              <a:t>N</a:t>
            </a:r>
            <a:r>
              <a:rPr lang="en-RS" dirty="0"/>
              <a:t>umber of the students per institution</a:t>
            </a:r>
          </a:p>
        </p:txBody>
      </p:sp>
      <p:graphicFrame>
        <p:nvGraphicFramePr>
          <p:cNvPr id="7" name="Table 6">
            <a:extLst>
              <a:ext uri="{FF2B5EF4-FFF2-40B4-BE49-F238E27FC236}">
                <a16:creationId xmlns:a16="http://schemas.microsoft.com/office/drawing/2014/main" id="{3B66A1E1-9D3D-EDF7-50A0-17531658B733}"/>
              </a:ext>
            </a:extLst>
          </p:cNvPr>
          <p:cNvGraphicFramePr>
            <a:graphicFrameLocks noGrp="1"/>
          </p:cNvGraphicFramePr>
          <p:nvPr>
            <p:extLst>
              <p:ext uri="{D42A27DB-BD31-4B8C-83A1-F6EECF244321}">
                <p14:modId xmlns:p14="http://schemas.microsoft.com/office/powerpoint/2010/main" val="1646495445"/>
              </p:ext>
            </p:extLst>
          </p:nvPr>
        </p:nvGraphicFramePr>
        <p:xfrm>
          <a:off x="1770208" y="2717674"/>
          <a:ext cx="5603583" cy="1986915"/>
        </p:xfrm>
        <a:graphic>
          <a:graphicData uri="http://schemas.openxmlformats.org/drawingml/2006/table">
            <a:tbl>
              <a:tblPr/>
              <a:tblGrid>
                <a:gridCol w="2394061">
                  <a:extLst>
                    <a:ext uri="{9D8B030D-6E8A-4147-A177-3AD203B41FA5}">
                      <a16:colId xmlns:a16="http://schemas.microsoft.com/office/drawing/2014/main" val="3684151888"/>
                    </a:ext>
                  </a:extLst>
                </a:gridCol>
                <a:gridCol w="3209522">
                  <a:extLst>
                    <a:ext uri="{9D8B030D-6E8A-4147-A177-3AD203B41FA5}">
                      <a16:colId xmlns:a16="http://schemas.microsoft.com/office/drawing/2014/main" val="547510390"/>
                    </a:ext>
                  </a:extLst>
                </a:gridCol>
              </a:tblGrid>
              <a:tr h="248801">
                <a:tc>
                  <a:txBody>
                    <a:bodyPr/>
                    <a:lstStyle/>
                    <a:p>
                      <a:pPr algn="ctr" fontAlgn="b"/>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UMT</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0175203"/>
                  </a:ext>
                </a:extLst>
              </a:tr>
              <a:tr h="248801">
                <a:tc>
                  <a:txBody>
                    <a:bodyPr/>
                    <a:lstStyle/>
                    <a:p>
                      <a:pPr algn="ctr" fontAlgn="b"/>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UMF</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6312922"/>
                  </a:ext>
                </a:extLst>
              </a:tr>
              <a:tr h="248801">
                <a:tc>
                  <a:txBody>
                    <a:bodyPr/>
                    <a:lstStyle/>
                    <a:p>
                      <a:pPr algn="ctr" fontAlgn="b"/>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USHK</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6896113"/>
                  </a:ext>
                </a:extLst>
              </a:tr>
              <a:tr h="248801">
                <a:tc>
                  <a:txBody>
                    <a:bodyPr/>
                    <a:lstStyle/>
                    <a:p>
                      <a:pPr algn="ctr" fontAlgn="ctr"/>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SUM</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7895625"/>
                  </a:ext>
                </a:extLst>
              </a:tr>
              <a:tr h="268696">
                <a:tc>
                  <a:txBody>
                    <a:bodyPr/>
                    <a:lstStyle/>
                    <a:p>
                      <a:pPr algn="ctr" fontAlgn="ctr"/>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UOM</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1825357"/>
                  </a:ext>
                </a:extLst>
              </a:tr>
              <a:tr h="248801">
                <a:tc>
                  <a:txBody>
                    <a:bodyPr/>
                    <a:lstStyle/>
                    <a:p>
                      <a:pPr algn="ctr" fontAlgn="ctr"/>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UES</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RS" sz="1800" b="0" i="0" u="none" strike="noStrike" dirty="0">
                          <a:solidFill>
                            <a:srgbClr val="000000"/>
                          </a:solidFill>
                          <a:effectLst/>
                          <a:latin typeface="Arial" panose="020B0604020202020204" pitchFamily="34" charset="0"/>
                          <a:cs typeface="Arial" panose="020B0604020202020204" pitchFamily="34" charset="0"/>
                        </a:rPr>
                        <a:t>70+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0880620"/>
                  </a:ext>
                </a:extLst>
              </a:tr>
              <a:tr h="248801">
                <a:tc>
                  <a:txBody>
                    <a:bodyPr/>
                    <a:lstStyle/>
                    <a:p>
                      <a:pPr algn="ctr" fontAlgn="ctr"/>
                      <a:r>
                        <a:rPr lang="en-US" sz="1800" kern="1200" dirty="0">
                          <a:solidFill>
                            <a:schemeClr val="tx1"/>
                          </a:solidFill>
                          <a:effectLst/>
                          <a:latin typeface="+mn-lt"/>
                          <a:ea typeface="+mn-ea"/>
                          <a:cs typeface="+mn-cs"/>
                        </a:rPr>
                        <a:t>UNTZ</a:t>
                      </a:r>
                      <a:r>
                        <a:rPr lang="en-RS" dirty="0">
                          <a:effectLst/>
                        </a:rPr>
                        <a:t> </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9349221"/>
                  </a:ext>
                </a:extLst>
              </a:tr>
            </a:tbl>
          </a:graphicData>
        </a:graphic>
      </p:graphicFrame>
    </p:spTree>
    <p:extLst>
      <p:ext uri="{BB962C8B-B14F-4D97-AF65-F5344CB8AC3E}">
        <p14:creationId xmlns:p14="http://schemas.microsoft.com/office/powerpoint/2010/main" val="9628374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Student Experience</a:t>
            </a:r>
          </a:p>
        </p:txBody>
      </p:sp>
      <p:sp>
        <p:nvSpPr>
          <p:cNvPr id="3" name="Content Placeholder 2"/>
          <p:cNvSpPr>
            <a:spLocks noGrp="1"/>
          </p:cNvSpPr>
          <p:nvPr>
            <p:ph idx="1"/>
          </p:nvPr>
        </p:nvSpPr>
        <p:spPr>
          <a:xfrm>
            <a:off x="521525" y="5049758"/>
            <a:ext cx="5746355" cy="1659962"/>
          </a:xfrm>
        </p:spPr>
        <p:txBody>
          <a:bodyPr>
            <a:normAutofit/>
          </a:bodyPr>
          <a:lstStyle/>
          <a:p>
            <a:r>
              <a:rPr sz="2000" dirty="0">
                <a:latin typeface="Arial" panose="020B0604020202020204" pitchFamily="34" charset="0"/>
                <a:cs typeface="Arial" panose="020B0604020202020204" pitchFamily="34" charset="0"/>
              </a:rPr>
              <a:t>- International collaboration and networking</a:t>
            </a:r>
          </a:p>
          <a:p>
            <a:r>
              <a:rPr sz="2000" dirty="0">
                <a:latin typeface="Arial" panose="020B0604020202020204" pitchFamily="34" charset="0"/>
                <a:cs typeface="Arial" panose="020B0604020202020204" pitchFamily="34" charset="0"/>
              </a:rPr>
              <a:t>- Digital platform participation</a:t>
            </a:r>
          </a:p>
          <a:p>
            <a:r>
              <a:rPr sz="2000" dirty="0">
                <a:latin typeface="Arial" panose="020B0604020202020204" pitchFamily="34" charset="0"/>
                <a:cs typeface="Arial" panose="020B0604020202020204" pitchFamily="34" charset="0"/>
              </a:rPr>
              <a:t>- Cultural exchange and group work</a:t>
            </a:r>
          </a:p>
        </p:txBody>
      </p:sp>
      <p:pic>
        <p:nvPicPr>
          <p:cNvPr id="11" name="Picture 10">
            <a:extLst>
              <a:ext uri="{FF2B5EF4-FFF2-40B4-BE49-F238E27FC236}">
                <a16:creationId xmlns:a16="http://schemas.microsoft.com/office/drawing/2014/main" id="{648F1086-61C9-E5C9-9AA5-DCEBBD620893}"/>
              </a:ext>
            </a:extLst>
          </p:cNvPr>
          <p:cNvPicPr>
            <a:picLocks noChangeAspect="1"/>
          </p:cNvPicPr>
          <p:nvPr/>
        </p:nvPicPr>
        <p:blipFill>
          <a:blip r:embed="rId2"/>
          <a:stretch>
            <a:fillRect/>
          </a:stretch>
        </p:blipFill>
        <p:spPr>
          <a:xfrm>
            <a:off x="621476" y="2694676"/>
            <a:ext cx="3660898" cy="2059255"/>
          </a:xfrm>
          <a:prstGeom prst="rect">
            <a:avLst/>
          </a:prstGeom>
        </p:spPr>
      </p:pic>
      <p:pic>
        <p:nvPicPr>
          <p:cNvPr id="13" name="Picture 12">
            <a:extLst>
              <a:ext uri="{FF2B5EF4-FFF2-40B4-BE49-F238E27FC236}">
                <a16:creationId xmlns:a16="http://schemas.microsoft.com/office/drawing/2014/main" id="{62D3C069-F5D2-9AEF-C563-147F39D1B3E0}"/>
              </a:ext>
            </a:extLst>
          </p:cNvPr>
          <p:cNvPicPr>
            <a:picLocks noChangeAspect="1"/>
          </p:cNvPicPr>
          <p:nvPr/>
        </p:nvPicPr>
        <p:blipFill>
          <a:blip r:embed="rId3"/>
          <a:stretch>
            <a:fillRect/>
          </a:stretch>
        </p:blipFill>
        <p:spPr>
          <a:xfrm>
            <a:off x="5195455" y="2606539"/>
            <a:ext cx="2980706" cy="223553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Challenges &amp; Solutions</a:t>
            </a:r>
          </a:p>
        </p:txBody>
      </p:sp>
      <p:sp>
        <p:nvSpPr>
          <p:cNvPr id="3" name="Content Placeholder 2"/>
          <p:cNvSpPr>
            <a:spLocks noGrp="1"/>
          </p:cNvSpPr>
          <p:nvPr>
            <p:ph idx="1"/>
          </p:nvPr>
        </p:nvSpPr>
        <p:spPr>
          <a:xfrm>
            <a:off x="790833" y="2638045"/>
            <a:ext cx="7611762" cy="3101983"/>
          </a:xfrm>
        </p:spPr>
        <p:txBody>
          <a:bodyPr/>
          <a:lstStyle/>
          <a:p>
            <a:r>
              <a:rPr dirty="0"/>
              <a:t>- </a:t>
            </a:r>
            <a:r>
              <a:rPr sz="2200" dirty="0">
                <a:latin typeface="Arial" panose="020B0604020202020204" pitchFamily="34" charset="0"/>
                <a:cs typeface="Arial" panose="020B0604020202020204" pitchFamily="34" charset="0"/>
              </a:rPr>
              <a:t>Time zone differences – Resolved via flexible scheduling</a:t>
            </a:r>
          </a:p>
          <a:p>
            <a:r>
              <a:rPr sz="2200" dirty="0">
                <a:latin typeface="Arial" panose="020B0604020202020204" pitchFamily="34" charset="0"/>
                <a:cs typeface="Arial" panose="020B0604020202020204" pitchFamily="34" charset="0"/>
              </a:rPr>
              <a:t>- Language diversity – Supported by bilingual resources</a:t>
            </a:r>
          </a:p>
          <a:p>
            <a:r>
              <a:rPr sz="2200" dirty="0">
                <a:latin typeface="Arial" panose="020B0604020202020204" pitchFamily="34" charset="0"/>
                <a:cs typeface="Arial" panose="020B0604020202020204" pitchFamily="34" charset="0"/>
              </a:rPr>
              <a:t>- Technology access – Mitigated by shared tools/platforms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84AAB-AB5D-80F0-CB91-FF5453D5642A}"/>
              </a:ext>
            </a:extLst>
          </p:cNvPr>
          <p:cNvSpPr>
            <a:spLocks noGrp="1"/>
          </p:cNvSpPr>
          <p:nvPr>
            <p:ph type="title"/>
          </p:nvPr>
        </p:nvSpPr>
        <p:spPr/>
        <p:txBody>
          <a:bodyPr/>
          <a:lstStyle/>
          <a:p>
            <a:r>
              <a:rPr lang="en-RS" dirty="0"/>
              <a:t>Number of the students</a:t>
            </a:r>
          </a:p>
        </p:txBody>
      </p:sp>
      <p:sp>
        <p:nvSpPr>
          <p:cNvPr id="3" name="Content Placeholder 2">
            <a:extLst>
              <a:ext uri="{FF2B5EF4-FFF2-40B4-BE49-F238E27FC236}">
                <a16:creationId xmlns:a16="http://schemas.microsoft.com/office/drawing/2014/main" id="{08D9AB5B-EF8B-EE71-6CB2-26CF90290350}"/>
              </a:ext>
            </a:extLst>
          </p:cNvPr>
          <p:cNvSpPr>
            <a:spLocks noGrp="1"/>
          </p:cNvSpPr>
          <p:nvPr>
            <p:ph idx="1"/>
          </p:nvPr>
        </p:nvSpPr>
        <p:spPr>
          <a:xfrm>
            <a:off x="481915" y="2610053"/>
            <a:ext cx="8279026" cy="3101983"/>
          </a:xfrm>
        </p:spPr>
        <p:txBody>
          <a:bodyPr/>
          <a:lstStyle/>
          <a:p>
            <a:pPr marL="0" indent="0">
              <a:buNone/>
            </a:pPr>
            <a:r>
              <a:rPr lang="en-GB" sz="1800" b="1" dirty="0">
                <a:latin typeface="Arial" panose="020B0604020202020204" pitchFamily="34" charset="0"/>
                <a:cs typeface="Arial" panose="020B0604020202020204" pitchFamily="34" charset="0"/>
              </a:rPr>
              <a:t>• </a:t>
            </a:r>
            <a:r>
              <a:rPr lang="en-GB" sz="2200" b="1" dirty="0">
                <a:latin typeface="Arial" panose="020B0604020202020204" pitchFamily="34" charset="0"/>
                <a:cs typeface="Arial" panose="020B0604020202020204" pitchFamily="34" charset="0"/>
              </a:rPr>
              <a:t>Personalized Medicine: </a:t>
            </a:r>
            <a:r>
              <a:rPr lang="en-GB" sz="2200" b="1" dirty="0">
                <a:solidFill>
                  <a:srgbClr val="FF0000"/>
                </a:solidFill>
                <a:latin typeface="Arial" panose="020B0604020202020204" pitchFamily="34" charset="0"/>
                <a:cs typeface="Arial" panose="020B0604020202020204" pitchFamily="34" charset="0"/>
              </a:rPr>
              <a:t>more than 100 students</a:t>
            </a:r>
          </a:p>
          <a:p>
            <a:pPr marL="0" indent="0">
              <a:buNone/>
            </a:pPr>
            <a:r>
              <a:rPr lang="en-GB" sz="2200" b="1" dirty="0">
                <a:latin typeface="Arial" panose="020B0604020202020204" pitchFamily="34" charset="0"/>
                <a:cs typeface="Arial" panose="020B0604020202020204" pitchFamily="34" charset="0"/>
              </a:rPr>
              <a:t>• Medical Nutritional Therapy: </a:t>
            </a:r>
            <a:r>
              <a:rPr lang="en-GB" sz="2200" b="1" dirty="0">
                <a:solidFill>
                  <a:srgbClr val="FF0000"/>
                </a:solidFill>
                <a:latin typeface="Arial" panose="020B0604020202020204" pitchFamily="34" charset="0"/>
                <a:cs typeface="Arial" panose="020B0604020202020204" pitchFamily="34" charset="0"/>
              </a:rPr>
              <a:t>more than 100 students</a:t>
            </a:r>
          </a:p>
          <a:p>
            <a:pPr marL="0" indent="0">
              <a:buNone/>
            </a:pPr>
            <a:r>
              <a:rPr lang="en-GB" sz="2200" b="1" dirty="0">
                <a:latin typeface="Arial" panose="020B0604020202020204" pitchFamily="34" charset="0"/>
                <a:cs typeface="Arial" panose="020B0604020202020204" pitchFamily="34" charset="0"/>
              </a:rPr>
              <a:t>• Health Management in Crisis : </a:t>
            </a:r>
            <a:r>
              <a:rPr lang="en-GB" sz="2200" b="1" dirty="0">
                <a:solidFill>
                  <a:srgbClr val="FF0000"/>
                </a:solidFill>
                <a:latin typeface="Arial" panose="020B0604020202020204" pitchFamily="34" charset="0"/>
                <a:cs typeface="Arial" panose="020B0604020202020204" pitchFamily="34" charset="0"/>
              </a:rPr>
              <a:t>more than 100 students</a:t>
            </a:r>
          </a:p>
          <a:p>
            <a:endParaRPr lang="en-RS" dirty="0"/>
          </a:p>
        </p:txBody>
      </p:sp>
    </p:spTree>
    <p:extLst>
      <p:ext uri="{BB962C8B-B14F-4D97-AF65-F5344CB8AC3E}">
        <p14:creationId xmlns:p14="http://schemas.microsoft.com/office/powerpoint/2010/main" val="6719150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943600" y="2286000"/>
            <a:ext cx="22860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Podgorica</a:t>
            </a:r>
            <a:endParaRPr dirty="0"/>
          </a:p>
        </p:txBody>
      </p:sp>
      <p:sp>
        <p:nvSpPr>
          <p:cNvPr id="7" name="Rectangle 6"/>
          <p:cNvSpPr/>
          <p:nvPr/>
        </p:nvSpPr>
        <p:spPr>
          <a:xfrm>
            <a:off x="457200" y="4114800"/>
            <a:ext cx="22860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Shkodra</a:t>
            </a:r>
            <a:endParaRPr dirty="0"/>
          </a:p>
        </p:txBody>
      </p:sp>
      <p:sp>
        <p:nvSpPr>
          <p:cNvPr id="8" name="Rectangle 7"/>
          <p:cNvSpPr/>
          <p:nvPr/>
        </p:nvSpPr>
        <p:spPr>
          <a:xfrm>
            <a:off x="3200400" y="4114800"/>
            <a:ext cx="22860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Tirana</a:t>
            </a:r>
            <a:endParaRPr dirty="0"/>
          </a:p>
        </p:txBody>
      </p:sp>
      <p:sp>
        <p:nvSpPr>
          <p:cNvPr id="9" name="Rectangle 8"/>
          <p:cNvSpPr/>
          <p:nvPr/>
        </p:nvSpPr>
        <p:spPr>
          <a:xfrm>
            <a:off x="5943600" y="4114800"/>
            <a:ext cx="22860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Tuzla</a:t>
            </a:r>
            <a:endParaRPr dirty="0"/>
          </a:p>
        </p:txBody>
      </p:sp>
      <p:sp>
        <p:nvSpPr>
          <p:cNvPr id="18" name="Rectangle 17"/>
          <p:cNvSpPr/>
          <p:nvPr/>
        </p:nvSpPr>
        <p:spPr>
          <a:xfrm>
            <a:off x="3200400" y="2286000"/>
            <a:ext cx="22860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Mostar</a:t>
            </a:r>
            <a:endParaRPr dirty="0"/>
          </a:p>
        </p:txBody>
      </p:sp>
      <p:sp>
        <p:nvSpPr>
          <p:cNvPr id="19" name="Rectangle 18">
            <a:extLst>
              <a:ext uri="{FF2B5EF4-FFF2-40B4-BE49-F238E27FC236}">
                <a16:creationId xmlns:a16="http://schemas.microsoft.com/office/drawing/2014/main" id="{793CAE4A-08C4-A9B4-214A-418B7450C8DA}"/>
              </a:ext>
            </a:extLst>
          </p:cNvPr>
          <p:cNvSpPr/>
          <p:nvPr/>
        </p:nvSpPr>
        <p:spPr>
          <a:xfrm>
            <a:off x="534391" y="2318409"/>
            <a:ext cx="22860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Foca</a:t>
            </a:r>
            <a:endParaRPr dirty="0"/>
          </a:p>
        </p:txBody>
      </p:sp>
      <p:pic>
        <p:nvPicPr>
          <p:cNvPr id="11" name="Picture 10">
            <a:extLst>
              <a:ext uri="{FF2B5EF4-FFF2-40B4-BE49-F238E27FC236}">
                <a16:creationId xmlns:a16="http://schemas.microsoft.com/office/drawing/2014/main" id="{D14EE323-2F00-37BB-6B84-E4B22EC418D7}"/>
              </a:ext>
            </a:extLst>
          </p:cNvPr>
          <p:cNvPicPr>
            <a:picLocks noChangeAspect="1"/>
          </p:cNvPicPr>
          <p:nvPr/>
        </p:nvPicPr>
        <p:blipFill>
          <a:blip r:embed="rId2"/>
          <a:stretch>
            <a:fillRect/>
          </a:stretch>
        </p:blipFill>
        <p:spPr>
          <a:xfrm>
            <a:off x="709556" y="1245672"/>
            <a:ext cx="1905990" cy="1429493"/>
          </a:xfrm>
          <a:prstGeom prst="rect">
            <a:avLst/>
          </a:prstGeom>
        </p:spPr>
      </p:pic>
      <p:pic>
        <p:nvPicPr>
          <p:cNvPr id="17" name="Picture 16">
            <a:extLst>
              <a:ext uri="{FF2B5EF4-FFF2-40B4-BE49-F238E27FC236}">
                <a16:creationId xmlns:a16="http://schemas.microsoft.com/office/drawing/2014/main" id="{EACD507F-DACC-C170-91E4-351C5C05B22D}"/>
              </a:ext>
            </a:extLst>
          </p:cNvPr>
          <p:cNvPicPr>
            <a:picLocks noChangeAspect="1"/>
          </p:cNvPicPr>
          <p:nvPr/>
        </p:nvPicPr>
        <p:blipFill>
          <a:blip r:embed="rId3"/>
          <a:stretch>
            <a:fillRect/>
          </a:stretch>
        </p:blipFill>
        <p:spPr>
          <a:xfrm>
            <a:off x="3016337" y="1439635"/>
            <a:ext cx="2745622" cy="1235530"/>
          </a:xfrm>
          <a:prstGeom prst="rect">
            <a:avLst/>
          </a:prstGeom>
        </p:spPr>
      </p:pic>
      <p:pic>
        <p:nvPicPr>
          <p:cNvPr id="21" name="Picture 20">
            <a:extLst>
              <a:ext uri="{FF2B5EF4-FFF2-40B4-BE49-F238E27FC236}">
                <a16:creationId xmlns:a16="http://schemas.microsoft.com/office/drawing/2014/main" id="{3655D483-2387-64E0-D2B7-35E2C61066F0}"/>
              </a:ext>
            </a:extLst>
          </p:cNvPr>
          <p:cNvPicPr>
            <a:picLocks noChangeAspect="1"/>
          </p:cNvPicPr>
          <p:nvPr/>
        </p:nvPicPr>
        <p:blipFill>
          <a:blip r:embed="rId4"/>
          <a:stretch>
            <a:fillRect/>
          </a:stretch>
        </p:blipFill>
        <p:spPr>
          <a:xfrm>
            <a:off x="5866409" y="1287117"/>
            <a:ext cx="2467641" cy="1388048"/>
          </a:xfrm>
          <a:prstGeom prst="rect">
            <a:avLst/>
          </a:prstGeom>
        </p:spPr>
      </p:pic>
      <p:pic>
        <p:nvPicPr>
          <p:cNvPr id="23" name="Picture 22">
            <a:extLst>
              <a:ext uri="{FF2B5EF4-FFF2-40B4-BE49-F238E27FC236}">
                <a16:creationId xmlns:a16="http://schemas.microsoft.com/office/drawing/2014/main" id="{52621ED6-ED20-B399-A34C-1483F7E5B885}"/>
              </a:ext>
            </a:extLst>
          </p:cNvPr>
          <p:cNvPicPr>
            <a:picLocks noChangeAspect="1"/>
          </p:cNvPicPr>
          <p:nvPr/>
        </p:nvPicPr>
        <p:blipFill>
          <a:blip r:embed="rId5"/>
          <a:stretch>
            <a:fillRect/>
          </a:stretch>
        </p:blipFill>
        <p:spPr>
          <a:xfrm>
            <a:off x="638911" y="3315860"/>
            <a:ext cx="1774147" cy="1330610"/>
          </a:xfrm>
          <a:prstGeom prst="rect">
            <a:avLst/>
          </a:prstGeom>
        </p:spPr>
      </p:pic>
      <p:pic>
        <p:nvPicPr>
          <p:cNvPr id="27" name="Picture 26">
            <a:extLst>
              <a:ext uri="{FF2B5EF4-FFF2-40B4-BE49-F238E27FC236}">
                <a16:creationId xmlns:a16="http://schemas.microsoft.com/office/drawing/2014/main" id="{99FE555A-6E27-0120-DB04-59EC66EA8359}"/>
              </a:ext>
            </a:extLst>
          </p:cNvPr>
          <p:cNvPicPr>
            <a:picLocks noChangeAspect="1"/>
          </p:cNvPicPr>
          <p:nvPr/>
        </p:nvPicPr>
        <p:blipFill>
          <a:blip r:embed="rId6"/>
          <a:stretch>
            <a:fillRect/>
          </a:stretch>
        </p:blipFill>
        <p:spPr>
          <a:xfrm>
            <a:off x="3002032" y="3410940"/>
            <a:ext cx="2675031" cy="1235530"/>
          </a:xfrm>
          <a:prstGeom prst="rect">
            <a:avLst/>
          </a:prstGeom>
        </p:spPr>
      </p:pic>
      <p:pic>
        <p:nvPicPr>
          <p:cNvPr id="29" name="Picture 28">
            <a:extLst>
              <a:ext uri="{FF2B5EF4-FFF2-40B4-BE49-F238E27FC236}">
                <a16:creationId xmlns:a16="http://schemas.microsoft.com/office/drawing/2014/main" id="{E67F9FB9-2B73-3271-ECBD-73FB3DF0D334}"/>
              </a:ext>
            </a:extLst>
          </p:cNvPr>
          <p:cNvPicPr>
            <a:picLocks noChangeAspect="1"/>
          </p:cNvPicPr>
          <p:nvPr/>
        </p:nvPicPr>
        <p:blipFill>
          <a:blip r:embed="rId7"/>
          <a:stretch>
            <a:fillRect/>
          </a:stretch>
        </p:blipFill>
        <p:spPr>
          <a:xfrm>
            <a:off x="6224327" y="3258422"/>
            <a:ext cx="1844583" cy="1388048"/>
          </a:xfrm>
          <a:prstGeom prst="rect">
            <a:avLst/>
          </a:prstGeom>
        </p:spPr>
      </p:pic>
    </p:spTree>
    <p:extLst>
      <p:ext uri="{BB962C8B-B14F-4D97-AF65-F5344CB8AC3E}">
        <p14:creationId xmlns:p14="http://schemas.microsoft.com/office/powerpoint/2010/main" val="42071111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89B18-B4D7-F639-9C48-C787E0EC69AA}"/>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261144B3-BE5F-7958-8DE9-4DDD3DF1778C}"/>
              </a:ext>
            </a:extLst>
          </p:cNvPr>
          <p:cNvSpPr/>
          <p:nvPr/>
        </p:nvSpPr>
        <p:spPr>
          <a:xfrm>
            <a:off x="4579595" y="2286000"/>
            <a:ext cx="22860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Podgorica</a:t>
            </a:r>
            <a:endParaRPr dirty="0"/>
          </a:p>
        </p:txBody>
      </p:sp>
      <p:sp>
        <p:nvSpPr>
          <p:cNvPr id="7" name="Rectangle 6">
            <a:extLst>
              <a:ext uri="{FF2B5EF4-FFF2-40B4-BE49-F238E27FC236}">
                <a16:creationId xmlns:a16="http://schemas.microsoft.com/office/drawing/2014/main" id="{0E6CFA8A-D5E1-0975-35A2-EB5BCF12D963}"/>
              </a:ext>
            </a:extLst>
          </p:cNvPr>
          <p:cNvSpPr/>
          <p:nvPr/>
        </p:nvSpPr>
        <p:spPr>
          <a:xfrm>
            <a:off x="457200" y="4114800"/>
            <a:ext cx="22860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Shkodra</a:t>
            </a:r>
            <a:endParaRPr dirty="0"/>
          </a:p>
        </p:txBody>
      </p:sp>
      <p:sp>
        <p:nvSpPr>
          <p:cNvPr id="8" name="Rectangle 7">
            <a:extLst>
              <a:ext uri="{FF2B5EF4-FFF2-40B4-BE49-F238E27FC236}">
                <a16:creationId xmlns:a16="http://schemas.microsoft.com/office/drawing/2014/main" id="{5F408914-1E9B-BBAE-9903-13FF95E443AB}"/>
              </a:ext>
            </a:extLst>
          </p:cNvPr>
          <p:cNvSpPr/>
          <p:nvPr/>
        </p:nvSpPr>
        <p:spPr>
          <a:xfrm>
            <a:off x="3200400" y="4114800"/>
            <a:ext cx="22860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Tirana</a:t>
            </a:r>
            <a:endParaRPr dirty="0"/>
          </a:p>
        </p:txBody>
      </p:sp>
      <p:sp>
        <p:nvSpPr>
          <p:cNvPr id="9" name="Rectangle 8">
            <a:extLst>
              <a:ext uri="{FF2B5EF4-FFF2-40B4-BE49-F238E27FC236}">
                <a16:creationId xmlns:a16="http://schemas.microsoft.com/office/drawing/2014/main" id="{13603F21-37C4-3678-284C-1F71C05495AC}"/>
              </a:ext>
            </a:extLst>
          </p:cNvPr>
          <p:cNvSpPr/>
          <p:nvPr/>
        </p:nvSpPr>
        <p:spPr>
          <a:xfrm>
            <a:off x="5943600" y="4114800"/>
            <a:ext cx="22860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Tuzla</a:t>
            </a:r>
            <a:endParaRPr dirty="0"/>
          </a:p>
        </p:txBody>
      </p:sp>
      <p:sp>
        <p:nvSpPr>
          <p:cNvPr id="18" name="Rectangle 17">
            <a:extLst>
              <a:ext uri="{FF2B5EF4-FFF2-40B4-BE49-F238E27FC236}">
                <a16:creationId xmlns:a16="http://schemas.microsoft.com/office/drawing/2014/main" id="{9263BB78-AE63-BD93-E967-44A61439B9D7}"/>
              </a:ext>
            </a:extLst>
          </p:cNvPr>
          <p:cNvSpPr/>
          <p:nvPr/>
        </p:nvSpPr>
        <p:spPr>
          <a:xfrm>
            <a:off x="1773222" y="2337331"/>
            <a:ext cx="22860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Timisoara</a:t>
            </a:r>
            <a:endParaRPr dirty="0"/>
          </a:p>
        </p:txBody>
      </p:sp>
      <p:pic>
        <p:nvPicPr>
          <p:cNvPr id="29" name="Picture 28">
            <a:extLst>
              <a:ext uri="{FF2B5EF4-FFF2-40B4-BE49-F238E27FC236}">
                <a16:creationId xmlns:a16="http://schemas.microsoft.com/office/drawing/2014/main" id="{BBDF1801-A64C-8499-62F0-5593BB07D7F2}"/>
              </a:ext>
            </a:extLst>
          </p:cNvPr>
          <p:cNvPicPr>
            <a:picLocks noChangeAspect="1"/>
          </p:cNvPicPr>
          <p:nvPr/>
        </p:nvPicPr>
        <p:blipFill>
          <a:blip r:embed="rId2"/>
          <a:stretch>
            <a:fillRect/>
          </a:stretch>
        </p:blipFill>
        <p:spPr>
          <a:xfrm>
            <a:off x="6224327" y="3258422"/>
            <a:ext cx="1844583" cy="1388048"/>
          </a:xfrm>
          <a:prstGeom prst="rect">
            <a:avLst/>
          </a:prstGeom>
        </p:spPr>
      </p:pic>
      <p:pic>
        <p:nvPicPr>
          <p:cNvPr id="3" name="Picture 2">
            <a:extLst>
              <a:ext uri="{FF2B5EF4-FFF2-40B4-BE49-F238E27FC236}">
                <a16:creationId xmlns:a16="http://schemas.microsoft.com/office/drawing/2014/main" id="{8A9BB21B-62AD-B557-6314-9430E1E8528F}"/>
              </a:ext>
            </a:extLst>
          </p:cNvPr>
          <p:cNvPicPr>
            <a:picLocks noChangeAspect="1"/>
          </p:cNvPicPr>
          <p:nvPr/>
        </p:nvPicPr>
        <p:blipFill>
          <a:blip r:embed="rId3"/>
          <a:stretch>
            <a:fillRect/>
          </a:stretch>
        </p:blipFill>
        <p:spPr>
          <a:xfrm>
            <a:off x="4517249" y="1319151"/>
            <a:ext cx="2410691" cy="1356014"/>
          </a:xfrm>
          <a:prstGeom prst="rect">
            <a:avLst/>
          </a:prstGeom>
        </p:spPr>
      </p:pic>
      <p:pic>
        <p:nvPicPr>
          <p:cNvPr id="5" name="Picture 4">
            <a:extLst>
              <a:ext uri="{FF2B5EF4-FFF2-40B4-BE49-F238E27FC236}">
                <a16:creationId xmlns:a16="http://schemas.microsoft.com/office/drawing/2014/main" id="{688CB76B-653A-50B3-EDEB-13D438C24DD2}"/>
              </a:ext>
            </a:extLst>
          </p:cNvPr>
          <p:cNvPicPr>
            <a:picLocks noChangeAspect="1"/>
          </p:cNvPicPr>
          <p:nvPr/>
        </p:nvPicPr>
        <p:blipFill>
          <a:blip r:embed="rId4"/>
          <a:stretch>
            <a:fillRect/>
          </a:stretch>
        </p:blipFill>
        <p:spPr>
          <a:xfrm>
            <a:off x="736598" y="3258422"/>
            <a:ext cx="1727203" cy="1295402"/>
          </a:xfrm>
          <a:prstGeom prst="rect">
            <a:avLst/>
          </a:prstGeom>
        </p:spPr>
      </p:pic>
      <p:pic>
        <p:nvPicPr>
          <p:cNvPr id="12" name="Picture 11">
            <a:extLst>
              <a:ext uri="{FF2B5EF4-FFF2-40B4-BE49-F238E27FC236}">
                <a16:creationId xmlns:a16="http://schemas.microsoft.com/office/drawing/2014/main" id="{F484C3E5-F64B-9526-4A4B-43BE4F75C447}"/>
              </a:ext>
            </a:extLst>
          </p:cNvPr>
          <p:cNvPicPr>
            <a:picLocks noChangeAspect="1"/>
          </p:cNvPicPr>
          <p:nvPr/>
        </p:nvPicPr>
        <p:blipFill>
          <a:blip r:embed="rId5"/>
          <a:stretch>
            <a:fillRect/>
          </a:stretch>
        </p:blipFill>
        <p:spPr>
          <a:xfrm>
            <a:off x="3481127" y="3341669"/>
            <a:ext cx="1739735" cy="1304801"/>
          </a:xfrm>
          <a:prstGeom prst="rect">
            <a:avLst/>
          </a:prstGeom>
        </p:spPr>
      </p:pic>
      <p:pic>
        <p:nvPicPr>
          <p:cNvPr id="16" name="Picture 15">
            <a:extLst>
              <a:ext uri="{FF2B5EF4-FFF2-40B4-BE49-F238E27FC236}">
                <a16:creationId xmlns:a16="http://schemas.microsoft.com/office/drawing/2014/main" id="{7D6B5E79-6F6B-F872-A615-CFB5D7B6CCC7}"/>
              </a:ext>
            </a:extLst>
          </p:cNvPr>
          <p:cNvPicPr>
            <a:picLocks noChangeAspect="1"/>
          </p:cNvPicPr>
          <p:nvPr/>
        </p:nvPicPr>
        <p:blipFill>
          <a:blip r:embed="rId6"/>
          <a:stretch>
            <a:fillRect/>
          </a:stretch>
        </p:blipFill>
        <p:spPr>
          <a:xfrm>
            <a:off x="1853380" y="1134331"/>
            <a:ext cx="2125683" cy="1594262"/>
          </a:xfrm>
          <a:prstGeom prst="rect">
            <a:avLst/>
          </a:prstGeom>
        </p:spPr>
      </p:pic>
    </p:spTree>
    <p:extLst>
      <p:ext uri="{BB962C8B-B14F-4D97-AF65-F5344CB8AC3E}">
        <p14:creationId xmlns:p14="http://schemas.microsoft.com/office/powerpoint/2010/main" val="12018814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Summary &amp; Acknowledgments</a:t>
            </a:r>
          </a:p>
        </p:txBody>
      </p:sp>
      <p:sp>
        <p:nvSpPr>
          <p:cNvPr id="3" name="Content Placeholder 2"/>
          <p:cNvSpPr>
            <a:spLocks noGrp="1"/>
          </p:cNvSpPr>
          <p:nvPr>
            <p:ph idx="1"/>
          </p:nvPr>
        </p:nvSpPr>
        <p:spPr>
          <a:xfrm>
            <a:off x="533400" y="4845627"/>
            <a:ext cx="6554867" cy="2012373"/>
          </a:xfrm>
        </p:spPr>
        <p:txBody>
          <a:bodyPr/>
          <a:lstStyle/>
          <a:p>
            <a:r>
              <a:rPr dirty="0">
                <a:latin typeface="Arial" panose="020B0604020202020204" pitchFamily="34" charset="0"/>
                <a:cs typeface="Arial" panose="020B0604020202020204" pitchFamily="34" charset="0"/>
              </a:rPr>
              <a:t>- Over </a:t>
            </a:r>
            <a:r>
              <a:rPr lang="en-US" dirty="0">
                <a:latin typeface="Arial" panose="020B0604020202020204" pitchFamily="34" charset="0"/>
                <a:cs typeface="Arial" panose="020B0604020202020204" pitchFamily="34" charset="0"/>
              </a:rPr>
              <a:t>30</a:t>
            </a:r>
            <a:r>
              <a:rPr dirty="0">
                <a:latin typeface="Arial" panose="020B0604020202020204" pitchFamily="34" charset="0"/>
                <a:cs typeface="Arial" panose="020B0604020202020204" pitchFamily="34" charset="0"/>
              </a:rPr>
              <a:t> lectures delivered across 3 </a:t>
            </a:r>
            <a:r>
              <a:rPr lang="en-US" dirty="0">
                <a:latin typeface="Arial" panose="020B0604020202020204" pitchFamily="34" charset="0"/>
                <a:cs typeface="Arial" panose="020B0604020202020204" pitchFamily="34" charset="0"/>
              </a:rPr>
              <a:t>courses</a:t>
            </a:r>
            <a:endParaRPr dirty="0">
              <a:latin typeface="Arial" panose="020B0604020202020204" pitchFamily="34" charset="0"/>
              <a:cs typeface="Arial" panose="020B0604020202020204" pitchFamily="34" charset="0"/>
            </a:endParaRPr>
          </a:p>
          <a:p>
            <a:r>
              <a:rPr dirty="0">
                <a:latin typeface="Arial" panose="020B0604020202020204" pitchFamily="34" charset="0"/>
                <a:cs typeface="Arial" panose="020B0604020202020204" pitchFamily="34" charset="0"/>
              </a:rPr>
              <a:t>- Participation from 8 universities</a:t>
            </a:r>
          </a:p>
          <a:p>
            <a:r>
              <a:rPr dirty="0">
                <a:latin typeface="Arial" panose="020B0604020202020204" pitchFamily="34" charset="0"/>
                <a:cs typeface="Arial" panose="020B0604020202020204" pitchFamily="34" charset="0"/>
              </a:rPr>
              <a:t>- Deep gratitude to all professors and organizers</a:t>
            </a:r>
            <a:r>
              <a:rPr lang="en-US"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a:p>
            <a:endParaRPr dirty="0"/>
          </a:p>
        </p:txBody>
      </p:sp>
      <p:pic>
        <p:nvPicPr>
          <p:cNvPr id="6" name="Picture 5">
            <a:extLst>
              <a:ext uri="{FF2B5EF4-FFF2-40B4-BE49-F238E27FC236}">
                <a16:creationId xmlns:a16="http://schemas.microsoft.com/office/drawing/2014/main" id="{A11C2F8D-FB4D-E10D-6D2A-37F539D14C70}"/>
              </a:ext>
            </a:extLst>
          </p:cNvPr>
          <p:cNvPicPr>
            <a:picLocks noChangeAspect="1"/>
          </p:cNvPicPr>
          <p:nvPr/>
        </p:nvPicPr>
        <p:blipFill>
          <a:blip r:embed="rId2"/>
          <a:stretch>
            <a:fillRect/>
          </a:stretch>
        </p:blipFill>
        <p:spPr>
          <a:xfrm>
            <a:off x="533400" y="2226623"/>
            <a:ext cx="4672940" cy="2102823"/>
          </a:xfrm>
          <a:prstGeom prst="rect">
            <a:avLst/>
          </a:prstGeom>
        </p:spPr>
      </p:pic>
      <p:pic>
        <p:nvPicPr>
          <p:cNvPr id="8" name="Picture 7">
            <a:extLst>
              <a:ext uri="{FF2B5EF4-FFF2-40B4-BE49-F238E27FC236}">
                <a16:creationId xmlns:a16="http://schemas.microsoft.com/office/drawing/2014/main" id="{220E0A25-AA44-9207-9869-3B14D2277734}"/>
              </a:ext>
            </a:extLst>
          </p:cNvPr>
          <p:cNvPicPr>
            <a:picLocks noChangeAspect="1"/>
          </p:cNvPicPr>
          <p:nvPr/>
        </p:nvPicPr>
        <p:blipFill>
          <a:blip r:embed="rId3"/>
          <a:stretch>
            <a:fillRect/>
          </a:stretch>
        </p:blipFill>
        <p:spPr>
          <a:xfrm>
            <a:off x="5583070" y="2223060"/>
            <a:ext cx="2808514" cy="2106386"/>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61AC1-2388-90A7-963B-C579839C1DE7}"/>
              </a:ext>
            </a:extLst>
          </p:cNvPr>
          <p:cNvSpPr>
            <a:spLocks noGrp="1"/>
          </p:cNvSpPr>
          <p:nvPr>
            <p:ph type="title"/>
          </p:nvPr>
        </p:nvSpPr>
        <p:spPr/>
        <p:txBody>
          <a:bodyPr/>
          <a:lstStyle/>
          <a:p>
            <a:r>
              <a:rPr lang="en-GB" dirty="0"/>
              <a:t>L</a:t>
            </a:r>
            <a:r>
              <a:rPr lang="en-RS" dirty="0"/>
              <a:t>ectures that were not held</a:t>
            </a:r>
          </a:p>
        </p:txBody>
      </p:sp>
      <p:sp>
        <p:nvSpPr>
          <p:cNvPr id="3" name="Content Placeholder 2">
            <a:extLst>
              <a:ext uri="{FF2B5EF4-FFF2-40B4-BE49-F238E27FC236}">
                <a16:creationId xmlns:a16="http://schemas.microsoft.com/office/drawing/2014/main" id="{97777A97-F790-D31D-3928-C2C7661AAAAC}"/>
              </a:ext>
            </a:extLst>
          </p:cNvPr>
          <p:cNvSpPr>
            <a:spLocks noGrp="1"/>
          </p:cNvSpPr>
          <p:nvPr>
            <p:ph idx="1"/>
          </p:nvPr>
        </p:nvSpPr>
        <p:spPr>
          <a:xfrm>
            <a:off x="271849" y="2791325"/>
            <a:ext cx="8662086" cy="3101983"/>
          </a:xfrm>
        </p:spPr>
        <p:txBody>
          <a:bodyPr>
            <a:normAutofit fontScale="25000" lnSpcReduction="20000"/>
          </a:bodyPr>
          <a:lstStyle/>
          <a:p>
            <a:r>
              <a:rPr lang="en-RS" sz="8600" dirty="0">
                <a:solidFill>
                  <a:schemeClr val="tx1"/>
                </a:solidFill>
                <a:latin typeface="Arial" panose="020B0604020202020204" pitchFamily="34" charset="0"/>
                <a:cs typeface="Arial" panose="020B0604020202020204" pitchFamily="34" charset="0"/>
              </a:rPr>
              <a:t>New dates?:</a:t>
            </a:r>
          </a:p>
          <a:p>
            <a:r>
              <a:rPr lang="fr-FR" sz="8600" kern="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Prof. </a:t>
            </a:r>
            <a:r>
              <a:rPr lang="fr-FR" sz="8600" kern="0"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dr</a:t>
            </a:r>
            <a:r>
              <a:rPr lang="fr-FR" sz="8600" kern="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lang="fr-FR" sz="8600" kern="0"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Natasa</a:t>
            </a:r>
            <a:r>
              <a:rPr lang="fr-FR" sz="8600" kern="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lang="fr-FR" sz="8600" kern="0"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Popovic</a:t>
            </a:r>
            <a:r>
              <a:rPr lang="en-RS" sz="8600" dirty="0">
                <a:solidFill>
                  <a:schemeClr val="tx1"/>
                </a:solidFill>
                <a:effectLst/>
                <a:latin typeface="Arial" panose="020B0604020202020204" pitchFamily="34" charset="0"/>
                <a:cs typeface="Arial" panose="020B0604020202020204" pitchFamily="34" charset="0"/>
              </a:rPr>
              <a:t> – 1 lecture </a:t>
            </a:r>
            <a:r>
              <a:rPr lang="en-RS" sz="8600" dirty="0">
                <a:solidFill>
                  <a:schemeClr val="tx1"/>
                </a:solidFill>
                <a:latin typeface="Arial" panose="020B0604020202020204" pitchFamily="34" charset="0"/>
                <a:cs typeface="Arial" panose="020B0604020202020204" pitchFamily="34" charset="0"/>
              </a:rPr>
              <a:t>(</a:t>
            </a:r>
            <a:r>
              <a:rPr lang="en-GB" sz="8600" dirty="0">
                <a:solidFill>
                  <a:schemeClr val="tx1"/>
                </a:solidFill>
                <a:latin typeface="Arial" panose="020B0604020202020204" pitchFamily="34" charset="0"/>
                <a:cs typeface="Arial" panose="020B0604020202020204" pitchFamily="34" charset="0"/>
              </a:rPr>
              <a:t>Medical Nutritional Therapy) </a:t>
            </a:r>
          </a:p>
          <a:p>
            <a:pPr lvl="1"/>
            <a:r>
              <a:rPr lang="en-GB" sz="8600" dirty="0">
                <a:solidFill>
                  <a:srgbClr val="FF0000"/>
                </a:solidFill>
                <a:latin typeface="Arial" panose="020B0604020202020204" pitchFamily="34" charset="0"/>
                <a:cs typeface="Arial" panose="020B0604020202020204" pitchFamily="34" charset="0"/>
              </a:rPr>
              <a:t>10.06.2025. 13pm</a:t>
            </a:r>
          </a:p>
          <a:p>
            <a:r>
              <a:rPr lang="fr-FR" sz="8600" kern="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Prof. Dr Dejan </a:t>
            </a:r>
            <a:r>
              <a:rPr lang="fr-FR" sz="8600" kern="0"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Bokonjic</a:t>
            </a:r>
            <a:r>
              <a:rPr lang="en-GB" sz="8600" kern="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lang="en-GB" sz="8600" kern="0" dirty="0">
                <a:solidFill>
                  <a:schemeClr val="tx1"/>
                </a:solidFill>
                <a:latin typeface="Arial" panose="020B0604020202020204" pitchFamily="34" charset="0"/>
                <a:ea typeface="Times New Roman" panose="02020603050405020304" pitchFamily="18" charset="0"/>
                <a:cs typeface="Arial" panose="020B0604020202020204" pitchFamily="34" charset="0"/>
              </a:rPr>
              <a:t> 3 lectures (Personalized Medicine)</a:t>
            </a:r>
          </a:p>
          <a:p>
            <a:pPr lvl="1"/>
            <a:r>
              <a:rPr lang="en-GB" sz="8600" dirty="0">
                <a:solidFill>
                  <a:srgbClr val="FF0000"/>
                </a:solidFill>
                <a:latin typeface="Arial" panose="020B0604020202020204" pitchFamily="34" charset="0"/>
                <a:cs typeface="Arial" panose="020B0604020202020204" pitchFamily="34" charset="0"/>
              </a:rPr>
              <a:t>11.06.2025.13pm</a:t>
            </a:r>
            <a:endParaRPr lang="en-GB" sz="8600" kern="0" dirty="0">
              <a:solidFill>
                <a:srgbClr val="FF0000"/>
              </a:solidFill>
              <a:latin typeface="Arial" panose="020B0604020202020204" pitchFamily="34" charset="0"/>
              <a:ea typeface="Times New Roman" panose="02020603050405020304" pitchFamily="18" charset="0"/>
              <a:cs typeface="Arial" panose="020B0604020202020204" pitchFamily="34" charset="0"/>
            </a:endParaRPr>
          </a:p>
          <a:p>
            <a:r>
              <a:rPr lang="fr-FR" sz="86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Prof </a:t>
            </a:r>
            <a:r>
              <a:rPr lang="fr-FR" sz="8600"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dr</a:t>
            </a:r>
            <a:r>
              <a:rPr lang="fr-FR" sz="86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Sabina </a:t>
            </a:r>
            <a:r>
              <a:rPr lang="fr-FR" sz="8600"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Ðonlagic</a:t>
            </a:r>
            <a:r>
              <a:rPr lang="fr-FR" sz="86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lang="fr-FR" sz="8600"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Alibegović</a:t>
            </a:r>
            <a:r>
              <a:rPr lang="fr-FR" sz="86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lang="en-GB" sz="8600" kern="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lang="fr-FR" sz="86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lang="en-RS" sz="8600" dirty="0">
                <a:solidFill>
                  <a:schemeClr val="tx1"/>
                </a:solidFill>
                <a:effectLst/>
                <a:latin typeface="Arial" panose="020B0604020202020204" pitchFamily="34" charset="0"/>
                <a:cs typeface="Arial" panose="020B0604020202020204" pitchFamily="34" charset="0"/>
              </a:rPr>
              <a:t>1 lecture (</a:t>
            </a:r>
            <a:r>
              <a:rPr lang="en-GB" sz="8600" dirty="0">
                <a:solidFill>
                  <a:schemeClr val="tx1"/>
                </a:solidFill>
                <a:effectLst/>
                <a:latin typeface="Arial" panose="020B0604020202020204" pitchFamily="34" charset="0"/>
                <a:cs typeface="Arial" panose="020B0604020202020204" pitchFamily="34" charset="0"/>
              </a:rPr>
              <a:t>Health Management in Crisis) </a:t>
            </a:r>
          </a:p>
          <a:p>
            <a:pPr lvl="1"/>
            <a:r>
              <a:rPr lang="en-GB" sz="8600" dirty="0">
                <a:solidFill>
                  <a:srgbClr val="FF0000"/>
                </a:solidFill>
                <a:effectLst/>
                <a:latin typeface="Arial" panose="020B0604020202020204" pitchFamily="34" charset="0"/>
                <a:cs typeface="Arial" panose="020B0604020202020204" pitchFamily="34" charset="0"/>
              </a:rPr>
              <a:t>12.06.2025. </a:t>
            </a:r>
            <a:r>
              <a:rPr lang="en-GB" sz="8600" dirty="0">
                <a:solidFill>
                  <a:srgbClr val="FF0000"/>
                </a:solidFill>
                <a:latin typeface="Arial" panose="020B0604020202020204" pitchFamily="34" charset="0"/>
                <a:cs typeface="Arial" panose="020B0604020202020204" pitchFamily="34" charset="0"/>
              </a:rPr>
              <a:t>13pm</a:t>
            </a:r>
          </a:p>
          <a:p>
            <a:endParaRPr lang="en-GB" sz="2600" dirty="0">
              <a:solidFill>
                <a:srgbClr val="FF0000"/>
              </a:solidFill>
              <a:effectLst/>
              <a:latin typeface="Arial" panose="020B0604020202020204" pitchFamily="34" charset="0"/>
              <a:cs typeface="Arial" panose="020B0604020202020204" pitchFamily="34" charset="0"/>
            </a:endParaRPr>
          </a:p>
          <a:p>
            <a:endParaRPr lang="en-GB" sz="2000" kern="0" dirty="0">
              <a:latin typeface="Arial" panose="020B0604020202020204" pitchFamily="34" charset="0"/>
              <a:ea typeface="Times New Roman" panose="02020603050405020304" pitchFamily="18" charset="0"/>
              <a:cs typeface="Arial" panose="020B0604020202020204" pitchFamily="34" charset="0"/>
            </a:endParaRPr>
          </a:p>
          <a:p>
            <a:endParaRPr lang="en-GB" dirty="0"/>
          </a:p>
          <a:p>
            <a:r>
              <a:rPr lang="en-RS" dirty="0"/>
              <a:t> </a:t>
            </a:r>
          </a:p>
        </p:txBody>
      </p:sp>
    </p:spTree>
    <p:extLst>
      <p:ext uri="{BB962C8B-B14F-4D97-AF65-F5344CB8AC3E}">
        <p14:creationId xmlns:p14="http://schemas.microsoft.com/office/powerpoint/2010/main" val="33764190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24207-38EA-7C24-DF1F-DFBF68B9E682}"/>
              </a:ext>
            </a:extLst>
          </p:cNvPr>
          <p:cNvSpPr>
            <a:spLocks noGrp="1"/>
          </p:cNvSpPr>
          <p:nvPr>
            <p:ph type="title"/>
          </p:nvPr>
        </p:nvSpPr>
        <p:spPr/>
        <p:txBody>
          <a:bodyPr/>
          <a:lstStyle/>
          <a:p>
            <a:r>
              <a:rPr lang="en-GB" dirty="0"/>
              <a:t>for</a:t>
            </a:r>
            <a:r>
              <a:rPr lang="en-RS" dirty="0"/>
              <a:t> discussion </a:t>
            </a:r>
          </a:p>
        </p:txBody>
      </p:sp>
      <p:sp>
        <p:nvSpPr>
          <p:cNvPr id="3" name="Content Placeholder 2">
            <a:extLst>
              <a:ext uri="{FF2B5EF4-FFF2-40B4-BE49-F238E27FC236}">
                <a16:creationId xmlns:a16="http://schemas.microsoft.com/office/drawing/2014/main" id="{DC0FECF2-EF52-B9B8-8C01-4CE3EAA386AC}"/>
              </a:ext>
            </a:extLst>
          </p:cNvPr>
          <p:cNvSpPr>
            <a:spLocks noGrp="1"/>
          </p:cNvSpPr>
          <p:nvPr>
            <p:ph idx="1"/>
          </p:nvPr>
        </p:nvSpPr>
        <p:spPr/>
        <p:txBody>
          <a:bodyPr/>
          <a:lstStyle/>
          <a:p>
            <a:r>
              <a:rPr lang="en-RS" dirty="0">
                <a:latin typeface="Arial" panose="020B0604020202020204" pitchFamily="34" charset="0"/>
                <a:cs typeface="Arial" panose="020B0604020202020204" pitchFamily="34" charset="0"/>
              </a:rPr>
              <a:t>Two manuscripts</a:t>
            </a:r>
          </a:p>
          <a:p>
            <a:r>
              <a:rPr lang="en-RS" dirty="0">
                <a:latin typeface="Arial" panose="020B0604020202020204" pitchFamily="34" charset="0"/>
                <a:cs typeface="Arial" panose="020B0604020202020204" pitchFamily="34" charset="0"/>
              </a:rPr>
              <a:t>The list of the authors</a:t>
            </a:r>
          </a:p>
          <a:p>
            <a:r>
              <a:rPr lang="en-RS" dirty="0">
                <a:latin typeface="Arial" panose="020B0604020202020204" pitchFamily="34" charset="0"/>
                <a:cs typeface="Arial" panose="020B0604020202020204" pitchFamily="34" charset="0"/>
              </a:rPr>
              <a:t>Journal?</a:t>
            </a:r>
          </a:p>
          <a:p>
            <a:r>
              <a:rPr lang="en-RS" dirty="0">
                <a:latin typeface="Arial" panose="020B0604020202020204" pitchFamily="34" charset="0"/>
                <a:cs typeface="Arial" panose="020B0604020202020204" pitchFamily="34" charset="0"/>
              </a:rPr>
              <a:t>Certificates?</a:t>
            </a:r>
          </a:p>
          <a:p>
            <a:r>
              <a:rPr lang="en-RS" dirty="0">
                <a:latin typeface="Arial" panose="020B0604020202020204" pitchFamily="34" charset="0"/>
                <a:cs typeface="Arial" panose="020B0604020202020204" pitchFamily="34" charset="0"/>
              </a:rPr>
              <a:t>Key performans indicators?</a:t>
            </a:r>
          </a:p>
          <a:p>
            <a:r>
              <a:rPr lang="en-RS" dirty="0">
                <a:latin typeface="Arial" panose="020B0604020202020204" pitchFamily="34" charset="0"/>
                <a:cs typeface="Arial" panose="020B0604020202020204" pitchFamily="34" charset="0"/>
              </a:rPr>
              <a:t>The exam?</a:t>
            </a:r>
          </a:p>
          <a:p>
            <a:r>
              <a:rPr lang="en-RS" dirty="0">
                <a:latin typeface="Arial" panose="020B0604020202020204" pitchFamily="34" charset="0"/>
                <a:cs typeface="Arial" panose="020B0604020202020204" pitchFamily="34" charset="0"/>
              </a:rPr>
              <a:t>The list of the students?</a:t>
            </a:r>
          </a:p>
          <a:p>
            <a:endParaRPr lang="en-RS" dirty="0"/>
          </a:p>
        </p:txBody>
      </p:sp>
    </p:spTree>
    <p:extLst>
      <p:ext uri="{BB962C8B-B14F-4D97-AF65-F5344CB8AC3E}">
        <p14:creationId xmlns:p14="http://schemas.microsoft.com/office/powerpoint/2010/main" val="38344934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D2A63-D804-EB32-D8D4-0959FF2E4FF4}"/>
              </a:ext>
            </a:extLst>
          </p:cNvPr>
          <p:cNvSpPr>
            <a:spLocks noGrp="1"/>
          </p:cNvSpPr>
          <p:nvPr>
            <p:ph type="ctrTitle"/>
          </p:nvPr>
        </p:nvSpPr>
        <p:spPr/>
        <p:txBody>
          <a:bodyPr/>
          <a:lstStyle/>
          <a:p>
            <a:r>
              <a:rPr lang="en-US" sz="3600" b="1" dirty="0">
                <a:latin typeface="Arial" panose="020B0604020202020204" pitchFamily="34" charset="0"/>
                <a:cs typeface="Arial" panose="020B0604020202020204" pitchFamily="34" charset="0"/>
              </a:rPr>
              <a:t>Medical Nutritional Therapy</a:t>
            </a:r>
            <a:endParaRPr lang="en-RS" dirty="0"/>
          </a:p>
        </p:txBody>
      </p:sp>
    </p:spTree>
    <p:extLst>
      <p:ext uri="{BB962C8B-B14F-4D97-AF65-F5344CB8AC3E}">
        <p14:creationId xmlns:p14="http://schemas.microsoft.com/office/powerpoint/2010/main" val="18215002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2C35A91-A65E-B0D0-D6FA-955ED9597431}"/>
              </a:ext>
            </a:extLst>
          </p:cNvPr>
          <p:cNvSpPr txBox="1"/>
          <p:nvPr/>
        </p:nvSpPr>
        <p:spPr>
          <a:xfrm>
            <a:off x="908221" y="2300853"/>
            <a:ext cx="7327557" cy="158145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indent="-1270" algn="ctr">
              <a:lnSpc>
                <a:spcPct val="115000"/>
              </a:lnSpc>
              <a:spcAft>
                <a:spcPts val="1000"/>
              </a:spcAft>
              <a:tabLst>
                <a:tab pos="2865755" algn="ctr"/>
                <a:tab pos="5731510" algn="r"/>
              </a:tabLst>
            </a:pPr>
            <a:r>
              <a:rPr lang="sr-Latn-BA" sz="1800" b="1" dirty="0">
                <a:solidFill>
                  <a:srgbClr val="912C11"/>
                </a:solidFill>
                <a:effectLst/>
                <a:latin typeface="Arial" panose="020B0604020202020204" pitchFamily="34" charset="0"/>
                <a:ea typeface="Arial" panose="020B0604020202020204" pitchFamily="34" charset="0"/>
              </a:rPr>
              <a:t>Erasmus+ KA2 Capacity Building in the field of Higher Education</a:t>
            </a:r>
            <a:endParaRPr lang="en-RS" sz="1800" dirty="0">
              <a:effectLst/>
              <a:latin typeface="Arial" panose="020B0604020202020204" pitchFamily="34" charset="0"/>
              <a:ea typeface="Arial" panose="020B0604020202020204" pitchFamily="34" charset="0"/>
            </a:endParaRPr>
          </a:p>
          <a:p>
            <a:pPr indent="-1270" algn="ctr">
              <a:lnSpc>
                <a:spcPct val="115000"/>
              </a:lnSpc>
              <a:spcAft>
                <a:spcPts val="1000"/>
              </a:spcAft>
              <a:tabLst>
                <a:tab pos="2865755" algn="ctr"/>
                <a:tab pos="5731510" algn="r"/>
              </a:tabLst>
            </a:pPr>
            <a:r>
              <a:rPr lang="sr-Latn-BA" sz="1800" dirty="0">
                <a:solidFill>
                  <a:srgbClr val="912C11"/>
                </a:solidFill>
                <a:effectLst/>
                <a:latin typeface="Arial" panose="020B0604020202020204" pitchFamily="34" charset="0"/>
                <a:ea typeface="Arial" panose="020B0604020202020204" pitchFamily="34" charset="0"/>
              </a:rPr>
              <a:t>Strengthening capacities and digital competences in biomedical education through internationalization at home BIOSINT</a:t>
            </a:r>
            <a:endParaRPr lang="en-RS" sz="1800" dirty="0">
              <a:effectLst/>
              <a:latin typeface="Arial" panose="020B0604020202020204" pitchFamily="34" charset="0"/>
              <a:ea typeface="Arial" panose="020B0604020202020204" pitchFamily="34" charset="0"/>
            </a:endParaRPr>
          </a:p>
          <a:p>
            <a:pPr indent="-1270" algn="ctr"/>
            <a:r>
              <a:rPr lang="sr-Latn-BA" sz="1800" dirty="0">
                <a:solidFill>
                  <a:srgbClr val="912C11"/>
                </a:solidFill>
                <a:effectLst/>
                <a:latin typeface="Arial" panose="020B0604020202020204" pitchFamily="34" charset="0"/>
                <a:ea typeface="Arial" panose="020B0604020202020204" pitchFamily="34" charset="0"/>
              </a:rPr>
              <a:t>101082863-BIOSINT-ERASMUS-EDU-2022-CBHE</a:t>
            </a:r>
            <a:endParaRPr lang="en-RS" sz="18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3659848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General Course Timeline</a:t>
            </a:r>
          </a:p>
        </p:txBody>
      </p:sp>
      <p:sp>
        <p:nvSpPr>
          <p:cNvPr id="3" name="Content Placeholder 2"/>
          <p:cNvSpPr>
            <a:spLocks noGrp="1"/>
          </p:cNvSpPr>
          <p:nvPr>
            <p:ph idx="1"/>
          </p:nvPr>
        </p:nvSpPr>
        <p:spPr>
          <a:xfrm>
            <a:off x="432486" y="2587831"/>
            <a:ext cx="8254314" cy="2581328"/>
          </a:xfrm>
        </p:spPr>
        <p:txBody>
          <a:bodyPr>
            <a:normAutofit lnSpcReduction="10000"/>
          </a:bodyPr>
          <a:lstStyle/>
          <a:p>
            <a:r>
              <a:rPr sz="2200" dirty="0">
                <a:latin typeface="Arial" panose="020B0604020202020204" pitchFamily="34" charset="0"/>
                <a:cs typeface="Arial" panose="020B0604020202020204" pitchFamily="34" charset="0"/>
              </a:rPr>
              <a:t>Key Dates</a:t>
            </a:r>
            <a:r>
              <a:rPr lang="en-US" sz="2200" dirty="0">
                <a:latin typeface="Arial" panose="020B0604020202020204" pitchFamily="34" charset="0"/>
                <a:cs typeface="Arial" panose="020B0604020202020204" pitchFamily="34" charset="0"/>
              </a:rPr>
              <a:t> (every Tuesday)</a:t>
            </a:r>
            <a:r>
              <a:rPr sz="2200" dirty="0">
                <a:latin typeface="Arial" panose="020B0604020202020204" pitchFamily="34" charset="0"/>
                <a:cs typeface="Arial" panose="020B0604020202020204" pitchFamily="34" charset="0"/>
              </a:rPr>
              <a:t>:</a:t>
            </a:r>
          </a:p>
          <a:p>
            <a:r>
              <a:rPr sz="2200" dirty="0">
                <a:latin typeface="Arial" panose="020B0604020202020204" pitchFamily="34" charset="0"/>
                <a:cs typeface="Arial" panose="020B0604020202020204" pitchFamily="34" charset="0"/>
              </a:rPr>
              <a:t>- 08.04.2025: </a:t>
            </a:r>
            <a:r>
              <a:rPr lang="en-GB" sz="2200" dirty="0">
                <a:latin typeface="Arial" panose="020B0604020202020204" pitchFamily="34" charset="0"/>
                <a:cs typeface="Arial" panose="020B0604020202020204" pitchFamily="34" charset="0"/>
              </a:rPr>
              <a:t>PHYSIOLOGY OF NUTRITION</a:t>
            </a:r>
            <a:endParaRPr sz="2200" dirty="0">
              <a:latin typeface="Arial" panose="020B0604020202020204" pitchFamily="34" charset="0"/>
              <a:cs typeface="Arial" panose="020B0604020202020204" pitchFamily="34" charset="0"/>
            </a:endParaRPr>
          </a:p>
          <a:p>
            <a:r>
              <a:rPr sz="2200" dirty="0">
                <a:latin typeface="Arial" panose="020B0604020202020204" pitchFamily="34" charset="0"/>
                <a:cs typeface="Arial" panose="020B0604020202020204" pitchFamily="34" charset="0"/>
              </a:rPr>
              <a:t>- 0</a:t>
            </a:r>
            <a:r>
              <a:rPr lang="sr-Cyrl-RS" sz="2200" dirty="0">
                <a:latin typeface="Arial" panose="020B0604020202020204" pitchFamily="34" charset="0"/>
                <a:cs typeface="Arial" panose="020B0604020202020204" pitchFamily="34" charset="0"/>
              </a:rPr>
              <a:t>8</a:t>
            </a:r>
            <a:r>
              <a:rPr sz="2200" dirty="0">
                <a:latin typeface="Arial" panose="020B0604020202020204" pitchFamily="34" charset="0"/>
                <a:cs typeface="Arial" panose="020B0604020202020204" pitchFamily="34" charset="0"/>
              </a:rPr>
              <a:t>.05.2025: </a:t>
            </a:r>
            <a:r>
              <a:rPr lang="en-GB" sz="2200" dirty="0">
                <a:latin typeface="Arial" panose="020B0604020202020204" pitchFamily="34" charset="0"/>
                <a:cs typeface="Arial" panose="020B0604020202020204" pitchFamily="34" charset="0"/>
              </a:rPr>
              <a:t>NUTRITIONAL NEEDS</a:t>
            </a:r>
          </a:p>
          <a:p>
            <a:r>
              <a:rPr sz="2200" dirty="0">
                <a:latin typeface="Arial" panose="020B0604020202020204" pitchFamily="34" charset="0"/>
                <a:cs typeface="Arial" panose="020B0604020202020204" pitchFamily="34" charset="0"/>
              </a:rPr>
              <a:t>- 08.05.2025: </a:t>
            </a:r>
            <a:r>
              <a:rPr lang="en-GB" sz="2200" dirty="0">
                <a:latin typeface="Arial" panose="020B0604020202020204" pitchFamily="34" charset="0"/>
                <a:cs typeface="Arial" panose="020B0604020202020204" pitchFamily="34" charset="0"/>
              </a:rPr>
              <a:t>MALNUTRITION AND NUTRITIONAL SCREENING/ MALNUTRITION IN DENTAL PATIENTS</a:t>
            </a:r>
            <a:endParaRPr sz="2200" dirty="0">
              <a:latin typeface="Arial" panose="020B0604020202020204" pitchFamily="34" charset="0"/>
              <a:cs typeface="Arial" panose="020B0604020202020204" pitchFamily="34" charset="0"/>
            </a:endParaRPr>
          </a:p>
          <a:p>
            <a:r>
              <a:rPr sz="2200" dirty="0">
                <a:latin typeface="Arial" panose="020B0604020202020204" pitchFamily="34" charset="0"/>
                <a:cs typeface="Arial" panose="020B0604020202020204" pitchFamily="34" charset="0"/>
              </a:rPr>
              <a:t>- Additional lectures held weekly through </a:t>
            </a:r>
            <a:r>
              <a:rPr lang="en-US" sz="2200" dirty="0">
                <a:latin typeface="Arial" panose="020B0604020202020204" pitchFamily="34" charset="0"/>
                <a:cs typeface="Arial" panose="020B0604020202020204" pitchFamily="34" charset="0"/>
              </a:rPr>
              <a:t>May and June</a:t>
            </a:r>
            <a:r>
              <a:rPr sz="2200" dirty="0">
                <a:latin typeface="Arial" panose="020B0604020202020204" pitchFamily="34" charset="0"/>
                <a:cs typeface="Arial" panose="020B0604020202020204" pitchFamily="34" charset="0"/>
              </a:rPr>
              <a:t> 2025</a:t>
            </a:r>
          </a:p>
        </p:txBody>
      </p:sp>
      <p:sp>
        <p:nvSpPr>
          <p:cNvPr id="5" name="TextBox 4">
            <a:extLst>
              <a:ext uri="{FF2B5EF4-FFF2-40B4-BE49-F238E27FC236}">
                <a16:creationId xmlns:a16="http://schemas.microsoft.com/office/drawing/2014/main" id="{6A76F2F3-D551-C67E-3D90-72CA17016FEE}"/>
              </a:ext>
            </a:extLst>
          </p:cNvPr>
          <p:cNvSpPr txBox="1"/>
          <p:nvPr/>
        </p:nvSpPr>
        <p:spPr>
          <a:xfrm>
            <a:off x="844419" y="5234246"/>
            <a:ext cx="7455159" cy="646331"/>
          </a:xfrm>
          <a:prstGeom prst="rect">
            <a:avLst/>
          </a:prstGeom>
          <a:noFill/>
        </p:spPr>
        <p:txBody>
          <a:bodyPr wrap="square">
            <a:spAutoFit/>
          </a:bodyPr>
          <a:lstStyle/>
          <a:p>
            <a:r>
              <a:rPr lang="fr-FR" sz="1800" kern="0" spc="-1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Dates: 08.04.2025; </a:t>
            </a:r>
            <a:r>
              <a:rPr lang="fr-FR" sz="1800" kern="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06.05.2025.; 13.05.2025.; 27.05.2025.; 02.06.2025.</a:t>
            </a:r>
          </a:p>
          <a:p>
            <a:r>
              <a:rPr lang="fr-FR" kern="0" dirty="0">
                <a:solidFill>
                  <a:srgbClr val="000000"/>
                </a:solidFill>
                <a:latin typeface="Arial" panose="020B0604020202020204" pitchFamily="34" charset="0"/>
                <a:cs typeface="Arial" panose="020B0604020202020204" pitchFamily="34" charset="0"/>
              </a:rPr>
              <a:t>Time: 13pm; 13.50pm; 14.40pm</a:t>
            </a:r>
            <a:r>
              <a:rPr lang="en-RS" dirty="0">
                <a:effectLst/>
                <a:latin typeface="Arial" panose="020B0604020202020204" pitchFamily="34" charset="0"/>
                <a:cs typeface="Arial" panose="020B0604020202020204" pitchFamily="34" charset="0"/>
              </a:rPr>
              <a:t> </a:t>
            </a:r>
            <a:endParaRPr lang="en-RS" dirty="0">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0EDF0A-09B0-FBD5-CBE2-580E05AB0D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0650DA-E003-22AC-8268-DFE156D357D0}"/>
              </a:ext>
            </a:extLst>
          </p:cNvPr>
          <p:cNvSpPr>
            <a:spLocks noGrp="1"/>
          </p:cNvSpPr>
          <p:nvPr>
            <p:ph type="title"/>
          </p:nvPr>
        </p:nvSpPr>
        <p:spPr/>
        <p:txBody>
          <a:bodyPr>
            <a:normAutofit fontScale="90000"/>
          </a:bodyPr>
          <a:lstStyle/>
          <a:p>
            <a:r>
              <a:rPr dirty="0"/>
              <a:t>Summary: Medical Nutritional Therapy Lectures</a:t>
            </a:r>
          </a:p>
        </p:txBody>
      </p:sp>
      <p:sp>
        <p:nvSpPr>
          <p:cNvPr id="3" name="Content Placeholder 2">
            <a:extLst>
              <a:ext uri="{FF2B5EF4-FFF2-40B4-BE49-F238E27FC236}">
                <a16:creationId xmlns:a16="http://schemas.microsoft.com/office/drawing/2014/main" id="{AD5BE2CC-A85A-3ADF-81FE-2EFB0F007CD1}"/>
              </a:ext>
            </a:extLst>
          </p:cNvPr>
          <p:cNvSpPr>
            <a:spLocks noGrp="1"/>
          </p:cNvSpPr>
          <p:nvPr>
            <p:ph idx="1"/>
          </p:nvPr>
        </p:nvSpPr>
        <p:spPr>
          <a:xfrm>
            <a:off x="963827" y="2638045"/>
            <a:ext cx="7426411" cy="3101983"/>
          </a:xfrm>
        </p:spPr>
        <p:txBody>
          <a:bodyPr>
            <a:normAutofit/>
          </a:bodyPr>
          <a:lstStyle/>
          <a:p>
            <a:r>
              <a:rPr sz="2000" dirty="0">
                <a:latin typeface="Arial" panose="020B0604020202020204" pitchFamily="34" charset="0"/>
                <a:cs typeface="Arial" panose="020B0604020202020204" pitchFamily="34" charset="0"/>
              </a:rPr>
              <a:t>- Topics: Malnutrition, Special Populations, Obesity, Cachexia</a:t>
            </a:r>
          </a:p>
          <a:p>
            <a:r>
              <a:rPr sz="2000" dirty="0">
                <a:latin typeface="Arial" panose="020B0604020202020204" pitchFamily="34" charset="0"/>
                <a:cs typeface="Arial" panose="020B0604020202020204" pitchFamily="34" charset="0"/>
              </a:rPr>
              <a:t>- Focus: Clinical nutrition, genetics, and disease prevention</a:t>
            </a:r>
          </a:p>
        </p:txBody>
      </p:sp>
    </p:spTree>
    <p:extLst>
      <p:ext uri="{BB962C8B-B14F-4D97-AF65-F5344CB8AC3E}">
        <p14:creationId xmlns:p14="http://schemas.microsoft.com/office/powerpoint/2010/main" val="22664613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5C00F-FF6F-4765-9475-BA5B9CCDF13C}"/>
              </a:ext>
            </a:extLst>
          </p:cNvPr>
          <p:cNvSpPr>
            <a:spLocks noGrp="1"/>
          </p:cNvSpPr>
          <p:nvPr>
            <p:ph type="title"/>
          </p:nvPr>
        </p:nvSpPr>
        <p:spPr>
          <a:xfrm>
            <a:off x="1603122" y="523612"/>
            <a:ext cx="5937755" cy="1188720"/>
          </a:xfrm>
        </p:spPr>
        <p:txBody>
          <a:bodyPr>
            <a:normAutofit/>
          </a:bodyPr>
          <a:lstStyle/>
          <a:p>
            <a:r>
              <a:rPr lang="en-GB" dirty="0"/>
              <a:t>Description of the course</a:t>
            </a:r>
            <a:endParaRPr lang="en-RS" dirty="0"/>
          </a:p>
        </p:txBody>
      </p:sp>
      <p:sp>
        <p:nvSpPr>
          <p:cNvPr id="3" name="Content Placeholder 2">
            <a:extLst>
              <a:ext uri="{FF2B5EF4-FFF2-40B4-BE49-F238E27FC236}">
                <a16:creationId xmlns:a16="http://schemas.microsoft.com/office/drawing/2014/main" id="{800B4C88-46D2-5C68-81F4-7A0A1FE6C5B0}"/>
              </a:ext>
            </a:extLst>
          </p:cNvPr>
          <p:cNvSpPr>
            <a:spLocks noGrp="1"/>
          </p:cNvSpPr>
          <p:nvPr>
            <p:ph idx="1"/>
          </p:nvPr>
        </p:nvSpPr>
        <p:spPr>
          <a:xfrm>
            <a:off x="290383" y="1878008"/>
            <a:ext cx="8563232" cy="3101983"/>
          </a:xfrm>
        </p:spPr>
        <p:txBody>
          <a:bodyPr>
            <a:noAutofit/>
          </a:bodyPr>
          <a:lstStyle/>
          <a:p>
            <a:r>
              <a:rPr lang="en-GB" sz="2000" dirty="0">
                <a:latin typeface="Arial" panose="020B0604020202020204" pitchFamily="34" charset="0"/>
                <a:cs typeface="Arial" panose="020B0604020202020204" pitchFamily="34" charset="0"/>
              </a:rPr>
              <a:t>The science of nutrition is important in the treatment of malnutrition, in the prevention of diseases, and in improving the outcome of the treatment of numerous pathological conditions. </a:t>
            </a:r>
          </a:p>
          <a:p>
            <a:r>
              <a:rPr lang="en-GB" sz="2000" dirty="0">
                <a:latin typeface="Arial" panose="020B0604020202020204" pitchFamily="34" charset="0"/>
                <a:cs typeface="Arial" panose="020B0604020202020204" pitchFamily="34" charset="0"/>
              </a:rPr>
              <a:t>This course aims to improve students; knowledge of the physiology of macro and micronutrients, from daily needs - through absorption and metabolic pathways, to point out the necessity of diagnosing malnutrition, as well as the consequences.</a:t>
            </a:r>
          </a:p>
          <a:p>
            <a:r>
              <a:rPr lang="en-GB" sz="2000" dirty="0">
                <a:latin typeface="Arial" panose="020B0604020202020204" pitchFamily="34" charset="0"/>
                <a:cs typeface="Arial" panose="020B0604020202020204" pitchFamily="34" charset="0"/>
              </a:rPr>
              <a:t>Students will master the basic methods of nutritional screening and assessment, and based on that, determine which patients require medical nutritional intervention. Also, they will be introduced to the main modalities of nutritional therapy, as well as the complications they entail.</a:t>
            </a:r>
          </a:p>
          <a:p>
            <a:r>
              <a:rPr lang="en-GB" sz="2000" dirty="0">
                <a:latin typeface="Arial" panose="020B0604020202020204" pitchFamily="34" charset="0"/>
                <a:cs typeface="Arial" panose="020B0604020202020204" pitchFamily="34" charset="0"/>
              </a:rPr>
              <a:t>The latest research on genetic population differences will be accented, in the domain of metabolizing macronutrients, body composition, and the microbiome.</a:t>
            </a:r>
            <a:endParaRPr lang="en-R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60481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t>Summary: Medical Nutritional Therapy Lectures</a:t>
            </a:r>
          </a:p>
        </p:txBody>
      </p:sp>
      <p:sp>
        <p:nvSpPr>
          <p:cNvPr id="3" name="Content Placeholder 2"/>
          <p:cNvSpPr>
            <a:spLocks noGrp="1"/>
          </p:cNvSpPr>
          <p:nvPr>
            <p:ph idx="1"/>
          </p:nvPr>
        </p:nvSpPr>
        <p:spPr>
          <a:xfrm>
            <a:off x="379020" y="2564080"/>
            <a:ext cx="8634351" cy="3767670"/>
          </a:xfrm>
        </p:spPr>
        <p:txBody>
          <a:bodyPr>
            <a:noAutofit/>
          </a:bodyPr>
          <a:lstStyle/>
          <a:p>
            <a:pPr>
              <a:buNone/>
            </a:pPr>
            <a:r>
              <a:rPr lang="en-US" sz="2200" dirty="0">
                <a:latin typeface="Arial" panose="020B0604020202020204" pitchFamily="34" charset="0"/>
                <a:cs typeface="Arial" panose="020B0604020202020204" pitchFamily="34" charset="0"/>
              </a:rPr>
              <a:t>This course focused on the clinical role of nutrition in health and disease, blending molecular insight with practical interventions:</a:t>
            </a:r>
          </a:p>
          <a:p>
            <a:pPr>
              <a:buFont typeface="Arial" panose="020B0604020202020204" pitchFamily="34" charset="0"/>
              <a:buChar char="•"/>
            </a:pPr>
            <a:r>
              <a:rPr lang="en-US" sz="2200" dirty="0">
                <a:latin typeface="Arial" panose="020B0604020202020204" pitchFamily="34" charset="0"/>
                <a:cs typeface="Arial" panose="020B0604020202020204" pitchFamily="34" charset="0"/>
              </a:rPr>
              <a:t>Covered </a:t>
            </a:r>
            <a:r>
              <a:rPr lang="en-US" sz="2200" b="1" dirty="0">
                <a:latin typeface="Arial" panose="020B0604020202020204" pitchFamily="34" charset="0"/>
                <a:cs typeface="Arial" panose="020B0604020202020204" pitchFamily="34" charset="0"/>
              </a:rPr>
              <a:t>macro- and micronutrient needs</a:t>
            </a:r>
            <a:r>
              <a:rPr lang="en-US" sz="2200" dirty="0">
                <a:latin typeface="Arial" panose="020B0604020202020204" pitchFamily="34" charset="0"/>
                <a:cs typeface="Arial" panose="020B0604020202020204" pitchFamily="34" charset="0"/>
              </a:rPr>
              <a:t>, malnutrition screening, and microbiome influences.</a:t>
            </a:r>
          </a:p>
          <a:p>
            <a:pPr>
              <a:buFont typeface="Arial" panose="020B0604020202020204" pitchFamily="34" charset="0"/>
              <a:buChar char="•"/>
            </a:pPr>
            <a:r>
              <a:rPr lang="en-US" sz="2200" dirty="0">
                <a:latin typeface="Arial" panose="020B0604020202020204" pitchFamily="34" charset="0"/>
                <a:cs typeface="Arial" panose="020B0604020202020204" pitchFamily="34" charset="0"/>
              </a:rPr>
              <a:t>Emphasized </a:t>
            </a:r>
            <a:r>
              <a:rPr lang="en-US" sz="2200" b="1" dirty="0">
                <a:latin typeface="Arial" panose="020B0604020202020204" pitchFamily="34" charset="0"/>
                <a:cs typeface="Arial" panose="020B0604020202020204" pitchFamily="34" charset="0"/>
              </a:rPr>
              <a:t>nutrigenetics and intercultural dietary differences</a:t>
            </a:r>
            <a:r>
              <a:rPr lang="en-US" sz="2200" dirty="0">
                <a:latin typeface="Arial" panose="020B0604020202020204" pitchFamily="34" charset="0"/>
                <a:cs typeface="Arial" panose="020B0604020202020204" pitchFamily="34" charset="0"/>
              </a:rPr>
              <a:t>, including infant, elderly, and disease-specific needs.</a:t>
            </a:r>
          </a:p>
          <a:p>
            <a:pPr>
              <a:buFont typeface="Arial" panose="020B0604020202020204" pitchFamily="34" charset="0"/>
              <a:buChar char="•"/>
            </a:pPr>
            <a:r>
              <a:rPr lang="en-US" sz="2200" dirty="0">
                <a:latin typeface="Arial" panose="020B0604020202020204" pitchFamily="34" charset="0"/>
                <a:cs typeface="Arial" panose="020B0604020202020204" pitchFamily="34" charset="0"/>
              </a:rPr>
              <a:t>Included case studies on </a:t>
            </a:r>
            <a:r>
              <a:rPr lang="en-US" sz="2200" b="1" dirty="0">
                <a:latin typeface="Arial" panose="020B0604020202020204" pitchFamily="34" charset="0"/>
                <a:cs typeface="Arial" panose="020B0604020202020204" pitchFamily="34" charset="0"/>
              </a:rPr>
              <a:t>obesity, diabetes, cancer cachexia</a:t>
            </a:r>
            <a:r>
              <a:rPr lang="en-US" sz="2200" dirty="0">
                <a:latin typeface="Arial" panose="020B0604020202020204" pitchFamily="34" charset="0"/>
                <a:cs typeface="Arial" panose="020B0604020202020204" pitchFamily="34" charset="0"/>
              </a:rPr>
              <a:t>, and </a:t>
            </a:r>
            <a:r>
              <a:rPr lang="en-US" sz="2200" b="1" dirty="0">
                <a:latin typeface="Arial" panose="020B0604020202020204" pitchFamily="34" charset="0"/>
                <a:cs typeface="Arial" panose="020B0604020202020204" pitchFamily="34" charset="0"/>
              </a:rPr>
              <a:t>chronic conditions</a:t>
            </a:r>
            <a:r>
              <a:rPr lang="en-US" sz="2200" dirty="0">
                <a:latin typeface="Arial" panose="020B0604020202020204" pitchFamily="34" charset="0"/>
                <a:cs typeface="Arial" panose="020B0604020202020204" pitchFamily="34" charset="0"/>
              </a:rPr>
              <a:t> like kidney or cardiovascular disease.</a:t>
            </a:r>
          </a:p>
          <a:p>
            <a:pPr>
              <a:buFont typeface="Arial" panose="020B0604020202020204" pitchFamily="34" charset="0"/>
              <a:buChar char="•"/>
            </a:pPr>
            <a:r>
              <a:rPr lang="en-US" sz="2200" dirty="0">
                <a:latin typeface="Arial" panose="020B0604020202020204" pitchFamily="34" charset="0"/>
                <a:cs typeface="Arial" panose="020B0604020202020204" pitchFamily="34" charset="0"/>
              </a:rPr>
              <a:t>Demonstrated how tailored nutritional therapy supports both prevention and treatment strategies in diverse healthcare settings.</a:t>
            </a:r>
          </a:p>
        </p:txBody>
      </p:sp>
    </p:spTree>
    <p:extLst>
      <p:ext uri="{BB962C8B-B14F-4D97-AF65-F5344CB8AC3E}">
        <p14:creationId xmlns:p14="http://schemas.microsoft.com/office/powerpoint/2010/main" val="1603937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86602-6C0E-B043-18C8-D4D4B1757EAC}"/>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Lecturers</a:t>
            </a:r>
            <a:endParaRPr lang="en-RS" dirty="0"/>
          </a:p>
        </p:txBody>
      </p:sp>
      <p:graphicFrame>
        <p:nvGraphicFramePr>
          <p:cNvPr id="7" name="Table 6">
            <a:extLst>
              <a:ext uri="{FF2B5EF4-FFF2-40B4-BE49-F238E27FC236}">
                <a16:creationId xmlns:a16="http://schemas.microsoft.com/office/drawing/2014/main" id="{4F52D9FA-9DAB-C5D2-1D3A-31FB4FB75BC2}"/>
              </a:ext>
            </a:extLst>
          </p:cNvPr>
          <p:cNvGraphicFramePr>
            <a:graphicFrameLocks noGrp="1"/>
          </p:cNvGraphicFramePr>
          <p:nvPr>
            <p:extLst>
              <p:ext uri="{D42A27DB-BD31-4B8C-83A1-F6EECF244321}">
                <p14:modId xmlns:p14="http://schemas.microsoft.com/office/powerpoint/2010/main" val="747369637"/>
              </p:ext>
            </p:extLst>
          </p:nvPr>
        </p:nvGraphicFramePr>
        <p:xfrm>
          <a:off x="1786261" y="2720319"/>
          <a:ext cx="5571477" cy="2298124"/>
        </p:xfrm>
        <a:graphic>
          <a:graphicData uri="http://schemas.openxmlformats.org/drawingml/2006/table">
            <a:tbl>
              <a:tblPr/>
              <a:tblGrid>
                <a:gridCol w="2380344">
                  <a:extLst>
                    <a:ext uri="{9D8B030D-6E8A-4147-A177-3AD203B41FA5}">
                      <a16:colId xmlns:a16="http://schemas.microsoft.com/office/drawing/2014/main" val="2439541962"/>
                    </a:ext>
                  </a:extLst>
                </a:gridCol>
                <a:gridCol w="3191133">
                  <a:extLst>
                    <a:ext uri="{9D8B030D-6E8A-4147-A177-3AD203B41FA5}">
                      <a16:colId xmlns:a16="http://schemas.microsoft.com/office/drawing/2014/main" val="1855650385"/>
                    </a:ext>
                  </a:extLst>
                </a:gridCol>
              </a:tblGrid>
              <a:tr h="270479">
                <a:tc>
                  <a:txBody>
                    <a:bodyPr/>
                    <a:lstStyle/>
                    <a:p>
                      <a:pPr algn="ctr" fontAlgn="b"/>
                      <a:r>
                        <a:rPr lang="en-US" sz="1800" b="0" i="0" u="none" strike="noStrike"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UniKg</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a:solidFill>
                            <a:srgbClr val="000000"/>
                          </a:solidFill>
                          <a:effectLst/>
                          <a:latin typeface="Arial" panose="020B0604020202020204" pitchFamily="34" charset="0"/>
                          <a:cs typeface="Arial" panose="020B0604020202020204" pitchFamily="34" charset="0"/>
                        </a:rPr>
                        <a:t>Vladimir Jakovljevic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7691064"/>
                  </a:ext>
                </a:extLst>
              </a:tr>
              <a:tr h="270479">
                <a:tc>
                  <a:txBody>
                    <a:bodyPr/>
                    <a:lstStyle/>
                    <a:p>
                      <a:pPr algn="ctr" fontAlgn="b"/>
                      <a:r>
                        <a:rPr lang="en-US" sz="1800" b="0" i="0" u="none" strike="noStrike"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UniKg</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a:solidFill>
                            <a:srgbClr val="000000"/>
                          </a:solidFill>
                          <a:effectLst/>
                          <a:latin typeface="Arial" panose="020B0604020202020204" pitchFamily="34" charset="0"/>
                          <a:cs typeface="Arial" panose="020B0604020202020204" pitchFamily="34" charset="0"/>
                        </a:rPr>
                        <a:t>Danijela Jovanovic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5483042"/>
                  </a:ext>
                </a:extLst>
              </a:tr>
              <a:tr h="270479">
                <a:tc>
                  <a:txBody>
                    <a:bodyPr/>
                    <a:lstStyle/>
                    <a:p>
                      <a:pPr algn="ctr" fontAlgn="b"/>
                      <a:r>
                        <a:rPr lang="en-US" sz="1800" b="0" i="0" u="none" strike="noStrike"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UniKg</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Aleksandra Stojanovic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3390056"/>
                  </a:ext>
                </a:extLst>
              </a:tr>
              <a:tr h="270479">
                <a:tc>
                  <a:txBody>
                    <a:bodyPr/>
                    <a:lstStyle/>
                    <a:p>
                      <a:pPr algn="ctr" fontAlgn="ctr"/>
                      <a:r>
                        <a:rPr lang="en-US" sz="1800" b="0" i="0" u="none" strike="noStrike"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UniKg</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Katarina Mihajlovic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0669997"/>
                  </a:ext>
                </a:extLst>
              </a:tr>
              <a:tr h="306543">
                <a:tc>
                  <a:txBody>
                    <a:bodyPr/>
                    <a:lstStyle/>
                    <a:p>
                      <a:pPr algn="ctr" fontAlgn="ctr"/>
                      <a:r>
                        <a:rPr lang="en-US" sz="18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UMT</a:t>
                      </a:r>
                      <a:endParaRPr lang="en-RS" sz="18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0" i="0" u="none" strike="noStrike"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Neada</a:t>
                      </a:r>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1800" b="0" i="0" u="none" strike="noStrike"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Hysenaj</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649390"/>
                  </a:ext>
                </a:extLst>
              </a:tr>
              <a:tr h="270479">
                <a:tc>
                  <a:txBody>
                    <a:bodyPr/>
                    <a:lstStyle/>
                    <a:p>
                      <a:pPr algn="ctr" fontAlgn="ctr"/>
                      <a:r>
                        <a:rPr lang="en-US" sz="1800" b="0"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UMT</a:t>
                      </a:r>
                      <a:endParaRPr lang="en-RS" sz="18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Edit </a:t>
                      </a:r>
                      <a:r>
                        <a:rPr lang="en-US" sz="1800" b="0" i="0" u="none" strike="noStrike"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Xhajanka</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1746322"/>
                  </a:ext>
                </a:extLst>
              </a:tr>
              <a:tr h="270479">
                <a:tc>
                  <a:txBody>
                    <a:bodyPr/>
                    <a:lstStyle/>
                    <a:p>
                      <a:pPr algn="ctr" fontAlgn="ctr"/>
                      <a:r>
                        <a:rPr lang="en-US" sz="1800" b="0" i="0" u="none" strike="noStrike">
                          <a:solidFill>
                            <a:srgbClr val="000000"/>
                          </a:solidFill>
                          <a:effectLst/>
                          <a:latin typeface="Arial" panose="020B0604020202020204" pitchFamily="34" charset="0"/>
                          <a:cs typeface="Arial" panose="020B0604020202020204" pitchFamily="34" charset="0"/>
                        </a:rPr>
                        <a:t>UES</a:t>
                      </a:r>
                      <a:endParaRPr lang="en-RS" sz="18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Milos Maksimovic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7347241"/>
                  </a:ext>
                </a:extLst>
              </a:tr>
              <a:tr h="288511">
                <a:tc>
                  <a:txBody>
                    <a:bodyPr/>
                    <a:lstStyle/>
                    <a:p>
                      <a:pPr algn="ctr" fontAlgn="ctr"/>
                      <a:r>
                        <a:rPr lang="en-RS" sz="1800" b="0" i="0" u="none" strike="noStrike">
                          <a:solidFill>
                            <a:srgbClr val="000000"/>
                          </a:solidFill>
                          <a:effectLst/>
                          <a:latin typeface="Arial" panose="020B0604020202020204" pitchFamily="34" charset="0"/>
                          <a:cs typeface="Arial" panose="020B0604020202020204" pitchFamily="34" charset="0"/>
                        </a:rPr>
                        <a:t>UOM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RS" sz="1800" b="0" i="0" u="none" strike="noStrike" dirty="0">
                          <a:solidFill>
                            <a:srgbClr val="000000"/>
                          </a:solidFill>
                          <a:effectLst/>
                          <a:latin typeface="Arial" panose="020B0604020202020204" pitchFamily="34" charset="0"/>
                          <a:cs typeface="Arial" panose="020B0604020202020204" pitchFamily="34" charset="0"/>
                        </a:rPr>
                        <a:t>Natasa Popovic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3180499"/>
                  </a:ext>
                </a:extLst>
              </a:tr>
            </a:tbl>
          </a:graphicData>
        </a:graphic>
      </p:graphicFrame>
    </p:spTree>
    <p:extLst>
      <p:ext uri="{BB962C8B-B14F-4D97-AF65-F5344CB8AC3E}">
        <p14:creationId xmlns:p14="http://schemas.microsoft.com/office/powerpoint/2010/main" val="3825013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A4B90-6E5A-C481-C87F-F2F3FE2CBDD4}"/>
              </a:ext>
            </a:extLst>
          </p:cNvPr>
          <p:cNvSpPr>
            <a:spLocks noGrp="1"/>
          </p:cNvSpPr>
          <p:nvPr>
            <p:ph type="title"/>
          </p:nvPr>
        </p:nvSpPr>
        <p:spPr/>
        <p:txBody>
          <a:bodyPr/>
          <a:lstStyle/>
          <a:p>
            <a:r>
              <a:rPr lang="en-GB" dirty="0"/>
              <a:t>N</a:t>
            </a:r>
            <a:r>
              <a:rPr lang="en-RS" dirty="0"/>
              <a:t>umber of the students per institution</a:t>
            </a:r>
          </a:p>
        </p:txBody>
      </p:sp>
      <p:graphicFrame>
        <p:nvGraphicFramePr>
          <p:cNvPr id="7" name="Table 6">
            <a:extLst>
              <a:ext uri="{FF2B5EF4-FFF2-40B4-BE49-F238E27FC236}">
                <a16:creationId xmlns:a16="http://schemas.microsoft.com/office/drawing/2014/main" id="{3B66A1E1-9D3D-EDF7-50A0-17531658B733}"/>
              </a:ext>
            </a:extLst>
          </p:cNvPr>
          <p:cNvGraphicFramePr>
            <a:graphicFrameLocks noGrp="1"/>
          </p:cNvGraphicFramePr>
          <p:nvPr>
            <p:extLst>
              <p:ext uri="{D42A27DB-BD31-4B8C-83A1-F6EECF244321}">
                <p14:modId xmlns:p14="http://schemas.microsoft.com/office/powerpoint/2010/main" val="396556069"/>
              </p:ext>
            </p:extLst>
          </p:nvPr>
        </p:nvGraphicFramePr>
        <p:xfrm>
          <a:off x="1770208" y="2717674"/>
          <a:ext cx="5603583" cy="1986915"/>
        </p:xfrm>
        <a:graphic>
          <a:graphicData uri="http://schemas.openxmlformats.org/drawingml/2006/table">
            <a:tbl>
              <a:tblPr/>
              <a:tblGrid>
                <a:gridCol w="2394061">
                  <a:extLst>
                    <a:ext uri="{9D8B030D-6E8A-4147-A177-3AD203B41FA5}">
                      <a16:colId xmlns:a16="http://schemas.microsoft.com/office/drawing/2014/main" val="3684151888"/>
                    </a:ext>
                  </a:extLst>
                </a:gridCol>
                <a:gridCol w="3209522">
                  <a:extLst>
                    <a:ext uri="{9D8B030D-6E8A-4147-A177-3AD203B41FA5}">
                      <a16:colId xmlns:a16="http://schemas.microsoft.com/office/drawing/2014/main" val="547510390"/>
                    </a:ext>
                  </a:extLst>
                </a:gridCol>
              </a:tblGrid>
              <a:tr h="248801">
                <a:tc>
                  <a:txBody>
                    <a:bodyPr/>
                    <a:lstStyle/>
                    <a:p>
                      <a:pPr algn="ctr" fontAlgn="b"/>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UMT</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0175203"/>
                  </a:ext>
                </a:extLst>
              </a:tr>
              <a:tr h="248801">
                <a:tc>
                  <a:txBody>
                    <a:bodyPr/>
                    <a:lstStyle/>
                    <a:p>
                      <a:pPr algn="ctr" fontAlgn="b"/>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UMF</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6312922"/>
                  </a:ext>
                </a:extLst>
              </a:tr>
              <a:tr h="248801">
                <a:tc>
                  <a:txBody>
                    <a:bodyPr/>
                    <a:lstStyle/>
                    <a:p>
                      <a:pPr algn="ctr" fontAlgn="b"/>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USH</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6896113"/>
                  </a:ext>
                </a:extLst>
              </a:tr>
              <a:tr h="248801">
                <a:tc>
                  <a:txBody>
                    <a:bodyPr/>
                    <a:lstStyle/>
                    <a:p>
                      <a:pPr algn="ctr" fontAlgn="ctr"/>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SUM</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7895625"/>
                  </a:ext>
                </a:extLst>
              </a:tr>
              <a:tr h="268696">
                <a:tc>
                  <a:txBody>
                    <a:bodyPr/>
                    <a:lstStyle/>
                    <a:p>
                      <a:pPr algn="ctr" fontAlgn="ctr"/>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UOM</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1825357"/>
                  </a:ext>
                </a:extLst>
              </a:tr>
              <a:tr h="248801">
                <a:tc>
                  <a:txBody>
                    <a:bodyPr/>
                    <a:lstStyle/>
                    <a:p>
                      <a:pPr algn="ctr" fontAlgn="ctr"/>
                      <a:r>
                        <a:rPr lang="en-US" sz="18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UES</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70+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0880620"/>
                  </a:ext>
                </a:extLst>
              </a:tr>
              <a:tr h="248801">
                <a:tc>
                  <a:txBody>
                    <a:bodyPr/>
                    <a:lstStyle/>
                    <a:p>
                      <a:pPr algn="ctr" fontAlgn="ctr"/>
                      <a:r>
                        <a:rPr lang="en-US" sz="1800" kern="1200" dirty="0">
                          <a:solidFill>
                            <a:schemeClr val="tx1"/>
                          </a:solidFill>
                          <a:effectLst/>
                          <a:latin typeface="+mn-lt"/>
                          <a:ea typeface="+mn-ea"/>
                          <a:cs typeface="+mn-cs"/>
                        </a:rPr>
                        <a:t>UNTZ</a:t>
                      </a:r>
                      <a:r>
                        <a:rPr lang="en-RS" dirty="0">
                          <a:effectLst/>
                        </a:rPr>
                        <a:t> </a:t>
                      </a:r>
                      <a:endParaRPr lang="en-R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RS" sz="1800" b="0" i="0" u="none" strike="noStrike" dirty="0">
                          <a:solidFill>
                            <a:srgbClr val="000000"/>
                          </a:solidFill>
                          <a:effectLst/>
                          <a:latin typeface="Arial" panose="020B0604020202020204" pitchFamily="34" charset="0"/>
                          <a:cs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9349221"/>
                  </a:ext>
                </a:extLst>
              </a:tr>
            </a:tbl>
          </a:graphicData>
        </a:graphic>
      </p:graphicFrame>
    </p:spTree>
    <p:extLst>
      <p:ext uri="{BB962C8B-B14F-4D97-AF65-F5344CB8AC3E}">
        <p14:creationId xmlns:p14="http://schemas.microsoft.com/office/powerpoint/2010/main" val="3882696783"/>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{50681281-684B-3B43-8705-73F9AE28A8EA}tf10001120</Template>
  <TotalTime>9174</TotalTime>
  <Words>1188</Words>
  <Application>Microsoft Office PowerPoint</Application>
  <PresentationFormat>On-screen Show (4:3)</PresentationFormat>
  <Paragraphs>233</Paragraphs>
  <Slides>30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30</vt:i4>
      </vt:variant>
    </vt:vector>
  </HeadingPairs>
  <TitlesOfParts>
    <vt:vector size="33" baseType="lpstr">
      <vt:lpstr>Arial</vt:lpstr>
      <vt:lpstr>Gill Sans MT</vt:lpstr>
      <vt:lpstr>Parcel</vt:lpstr>
      <vt:lpstr>The new virtual courses  The evaluation of the piloting phase of the new virtual courses Tirana, JUNE 4-5, 2025</vt:lpstr>
      <vt:lpstr>Course Overview</vt:lpstr>
      <vt:lpstr>Medical Nutritional Therapy</vt:lpstr>
      <vt:lpstr>General Course Timeline</vt:lpstr>
      <vt:lpstr>Summary: Medical Nutritional Therapy Lectures</vt:lpstr>
      <vt:lpstr>Description of the course</vt:lpstr>
      <vt:lpstr>Summary: Medical Nutritional Therapy Lectures</vt:lpstr>
      <vt:lpstr>Lecturers</vt:lpstr>
      <vt:lpstr>Number of the students per institution</vt:lpstr>
      <vt:lpstr>Personalized Medicine</vt:lpstr>
      <vt:lpstr>General Course Timeline</vt:lpstr>
      <vt:lpstr>Summary: Personalized Medicine Lectures</vt:lpstr>
      <vt:lpstr>Summary: Personalized Medicine Lectures</vt:lpstr>
      <vt:lpstr>Lecturers</vt:lpstr>
      <vt:lpstr>Number of the students per institution</vt:lpstr>
      <vt:lpstr>Health Management in Crisis</vt:lpstr>
      <vt:lpstr>General Course Timeline</vt:lpstr>
      <vt:lpstr>Summary: Health Management in Crisis Lectures</vt:lpstr>
      <vt:lpstr>Summary: Health Management in Crisis Lectures</vt:lpstr>
      <vt:lpstr>Lecturers</vt:lpstr>
      <vt:lpstr>Number of the students per institution</vt:lpstr>
      <vt:lpstr>Student Experience</vt:lpstr>
      <vt:lpstr>Challenges &amp; Solutions</vt:lpstr>
      <vt:lpstr>Number of the students</vt:lpstr>
      <vt:lpstr>PowerPoint Presentation</vt:lpstr>
      <vt:lpstr>PowerPoint Presentation</vt:lpstr>
      <vt:lpstr>Summary &amp; Acknowledgments</vt:lpstr>
      <vt:lpstr>Lectures that were not held</vt:lpstr>
      <vt:lpstr>for discussion </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INTERNATIONALISATION AT HOME  BIOSINT 2025</dc:title>
  <dc:subject/>
  <dc:creator>CRS</dc:creator>
  <cp:keywords/>
  <dc:description>generated using python-pptx</dc:description>
  <cp:lastModifiedBy>Florion Tabaku</cp:lastModifiedBy>
  <cp:revision>38</cp:revision>
  <dcterms:created xsi:type="dcterms:W3CDTF">2013-01-27T09:14:16Z</dcterms:created>
  <dcterms:modified xsi:type="dcterms:W3CDTF">2025-06-10T16:57:50Z</dcterms:modified>
  <cp:category/>
</cp:coreProperties>
</file>